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DM Sans Bold" charset="1" panose="00000000000000000000"/>
      <p:regular r:id="rId50"/>
    </p:embeddedFont>
    <p:embeddedFont>
      <p:font typeface="Computer Says No" charset="1" panose="00000400000000000000"/>
      <p:regular r:id="rId51"/>
    </p:embeddedFont>
    <p:embeddedFont>
      <p:font typeface="Raleway Bold" charset="1" panose="00000000000000000000"/>
      <p:regular r:id="rId52"/>
    </p:embeddedFont>
    <p:embeddedFont>
      <p:font typeface="Raleway Italics" charset="1" panose="00000000000000000000"/>
      <p:regular r:id="rId53"/>
    </p:embeddedFont>
    <p:embeddedFont>
      <p:font typeface="Mokoto" charset="1" panose="00000000000000000000"/>
      <p:regular r:id="rId54"/>
    </p:embeddedFont>
    <p:embeddedFont>
      <p:font typeface="Raleway" charset="1" panose="00000000000000000000"/>
      <p:regular r:id="rId55"/>
    </p:embeddedFont>
    <p:embeddedFont>
      <p:font typeface="Raleway Bold Italics" charset="1" panose="00000000000000000000"/>
      <p:regular r:id="rId56"/>
    </p:embeddedFont>
    <p:embeddedFont>
      <p:font typeface="DM Sans"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467051" y="-403607"/>
            <a:ext cx="6531186" cy="11641778"/>
            <a:chOff x="0" y="0"/>
            <a:chExt cx="1720148" cy="3066147"/>
          </a:xfrm>
        </p:grpSpPr>
        <p:sp>
          <p:nvSpPr>
            <p:cNvPr name="Freeform 3" id="3"/>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100000"/>
                  </a:srgbClr>
                </a:gs>
              </a:gsLst>
              <a:lin ang="0"/>
            </a:gradFill>
          </p:spPr>
        </p:sp>
        <p:sp>
          <p:nvSpPr>
            <p:cNvPr name="TextBox 4" id="4"/>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false" rot="674092">
            <a:off x="-3513169" y="8339629"/>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6" id="6"/>
          <p:cNvSpPr/>
          <p:nvPr/>
        </p:nvSpPr>
        <p:spPr>
          <a:xfrm flipH="true" flipV="true" rot="828919">
            <a:off x="1786274" y="-4819412"/>
            <a:ext cx="19149891" cy="6989710"/>
          </a:xfrm>
          <a:custGeom>
            <a:avLst/>
            <a:gdLst/>
            <a:ahLst/>
            <a:cxnLst/>
            <a:rect r="r" b="b" t="t" l="l"/>
            <a:pathLst>
              <a:path h="6989710" w="19149891">
                <a:moveTo>
                  <a:pt x="19149891" y="6989710"/>
                </a:moveTo>
                <a:lnTo>
                  <a:pt x="0" y="6989710"/>
                </a:lnTo>
                <a:lnTo>
                  <a:pt x="0" y="0"/>
                </a:lnTo>
                <a:lnTo>
                  <a:pt x="19149891" y="0"/>
                </a:lnTo>
                <a:lnTo>
                  <a:pt x="19149891" y="6989710"/>
                </a:lnTo>
                <a:close/>
              </a:path>
            </a:pathLst>
          </a:custGeom>
          <a:blipFill>
            <a:blip r:embed="rId2">
              <a:alphaModFix amt="43000"/>
            </a:blip>
            <a:stretch>
              <a:fillRect l="0" t="0" r="0" b="0"/>
            </a:stretch>
          </a:blipFill>
        </p:spPr>
      </p:sp>
      <p:sp>
        <p:nvSpPr>
          <p:cNvPr name="TextBox 7" id="7"/>
          <p:cNvSpPr txBox="true"/>
          <p:nvPr/>
        </p:nvSpPr>
        <p:spPr>
          <a:xfrm rot="0">
            <a:off x="1738937" y="2343609"/>
            <a:ext cx="14251564" cy="4106271"/>
          </a:xfrm>
          <a:prstGeom prst="rect">
            <a:avLst/>
          </a:prstGeom>
        </p:spPr>
        <p:txBody>
          <a:bodyPr anchor="t" rtlCol="false" tIns="0" lIns="0" bIns="0" rIns="0">
            <a:spAutoFit/>
          </a:bodyPr>
          <a:lstStyle/>
          <a:p>
            <a:pPr algn="ctr">
              <a:lnSpc>
                <a:spcPts val="8083"/>
              </a:lnSpc>
            </a:pPr>
            <a:r>
              <a:rPr lang="en-US" sz="7554" b="true">
                <a:solidFill>
                  <a:srgbClr val="FFFFFF"/>
                </a:solidFill>
                <a:latin typeface="DM Sans Bold"/>
                <a:ea typeface="DM Sans Bold"/>
                <a:cs typeface="DM Sans Bold"/>
                <a:sym typeface="DM Sans Bold"/>
              </a:rPr>
              <a:t>Comparing the performance of SARIMA and Facebook prophet models</a:t>
            </a:r>
          </a:p>
          <a:p>
            <a:pPr algn="ctr">
              <a:lnSpc>
                <a:spcPts val="8083"/>
              </a:lnSpc>
            </a:pPr>
          </a:p>
        </p:txBody>
      </p:sp>
      <p:sp>
        <p:nvSpPr>
          <p:cNvPr name="TextBox 8" id="8"/>
          <p:cNvSpPr txBox="true"/>
          <p:nvPr/>
        </p:nvSpPr>
        <p:spPr>
          <a:xfrm rot="0">
            <a:off x="4111713" y="5391150"/>
            <a:ext cx="9506012" cy="1889036"/>
          </a:xfrm>
          <a:prstGeom prst="rect">
            <a:avLst/>
          </a:prstGeom>
        </p:spPr>
        <p:txBody>
          <a:bodyPr anchor="t" rtlCol="false" tIns="0" lIns="0" bIns="0" rIns="0">
            <a:spAutoFit/>
          </a:bodyPr>
          <a:lstStyle/>
          <a:p>
            <a:pPr algn="ctr">
              <a:lnSpc>
                <a:spcPts val="7219"/>
              </a:lnSpc>
            </a:pPr>
            <a:r>
              <a:rPr lang="en-US" sz="7599" b="true">
                <a:solidFill>
                  <a:srgbClr val="36E9FD"/>
                </a:solidFill>
                <a:latin typeface="DM Sans Bold"/>
                <a:ea typeface="DM Sans Bold"/>
                <a:cs typeface="DM Sans Bold"/>
                <a:sym typeface="DM Sans Bold"/>
              </a:rPr>
              <a:t> for time seriesforecasting</a:t>
            </a:r>
          </a:p>
        </p:txBody>
      </p:sp>
      <p:sp>
        <p:nvSpPr>
          <p:cNvPr name="TextBox 9" id="9"/>
          <p:cNvSpPr txBox="true"/>
          <p:nvPr/>
        </p:nvSpPr>
        <p:spPr>
          <a:xfrm rot="0">
            <a:off x="769809" y="7415452"/>
            <a:ext cx="3825051" cy="2082508"/>
          </a:xfrm>
          <a:prstGeom prst="rect">
            <a:avLst/>
          </a:prstGeom>
        </p:spPr>
        <p:txBody>
          <a:bodyPr anchor="t" rtlCol="false" tIns="0" lIns="0" bIns="0" rIns="0">
            <a:spAutoFit/>
          </a:bodyPr>
          <a:lstStyle/>
          <a:p>
            <a:pPr algn="ctr">
              <a:lnSpc>
                <a:spcPts val="3341"/>
              </a:lnSpc>
              <a:spcBef>
                <a:spcPct val="0"/>
              </a:spcBef>
            </a:pPr>
            <a:r>
              <a:rPr lang="en-US" b="true" sz="2386">
                <a:solidFill>
                  <a:srgbClr val="FFFFFF"/>
                </a:solidFill>
                <a:latin typeface="DM Sans Bold"/>
                <a:ea typeface="DM Sans Bold"/>
                <a:cs typeface="DM Sans Bold"/>
                <a:sym typeface="DM Sans Bold"/>
              </a:rPr>
              <a:t>Réalisé par : </a:t>
            </a:r>
          </a:p>
          <a:p>
            <a:pPr algn="ctr">
              <a:lnSpc>
                <a:spcPts val="3341"/>
              </a:lnSpc>
              <a:spcBef>
                <a:spcPct val="0"/>
              </a:spcBef>
            </a:pPr>
            <a:r>
              <a:rPr lang="en-US" b="true" sz="2386">
                <a:solidFill>
                  <a:srgbClr val="FFFFFF"/>
                </a:solidFill>
                <a:latin typeface="DM Sans Bold"/>
                <a:ea typeface="DM Sans Bold"/>
                <a:cs typeface="DM Sans Bold"/>
                <a:sym typeface="DM Sans Bold"/>
              </a:rPr>
              <a:t>AGJOUD Imad </a:t>
            </a:r>
          </a:p>
          <a:p>
            <a:pPr algn="ctr">
              <a:lnSpc>
                <a:spcPts val="3341"/>
              </a:lnSpc>
              <a:spcBef>
                <a:spcPct val="0"/>
              </a:spcBef>
            </a:pPr>
            <a:r>
              <a:rPr lang="en-US" b="true" sz="2386">
                <a:solidFill>
                  <a:srgbClr val="FFFFFF"/>
                </a:solidFill>
                <a:latin typeface="DM Sans Bold"/>
                <a:ea typeface="DM Sans Bold"/>
                <a:cs typeface="DM Sans Bold"/>
                <a:sym typeface="DM Sans Bold"/>
              </a:rPr>
              <a:t>ARAGOU Wassef</a:t>
            </a:r>
          </a:p>
          <a:p>
            <a:pPr algn="ctr">
              <a:lnSpc>
                <a:spcPts val="3341"/>
              </a:lnSpc>
              <a:spcBef>
                <a:spcPct val="0"/>
              </a:spcBef>
            </a:pPr>
            <a:r>
              <a:rPr lang="en-US" b="true" sz="2386">
                <a:solidFill>
                  <a:srgbClr val="FFFFFF"/>
                </a:solidFill>
                <a:latin typeface="DM Sans Bold"/>
                <a:ea typeface="DM Sans Bold"/>
                <a:cs typeface="DM Sans Bold"/>
                <a:sym typeface="DM Sans Bold"/>
              </a:rPr>
              <a:t>IMLOUL Douae</a:t>
            </a:r>
          </a:p>
          <a:p>
            <a:pPr algn="ctr">
              <a:lnSpc>
                <a:spcPts val="3341"/>
              </a:lnSpc>
              <a:spcBef>
                <a:spcPct val="0"/>
              </a:spcBef>
            </a:pPr>
            <a:r>
              <a:rPr lang="en-US" b="true" sz="2386">
                <a:solidFill>
                  <a:srgbClr val="FFFFFF"/>
                </a:solidFill>
                <a:latin typeface="DM Sans Bold"/>
                <a:ea typeface="DM Sans Bold"/>
                <a:cs typeface="DM Sans Bold"/>
                <a:sym typeface="DM Sans Bold"/>
              </a:rPr>
              <a:t>RACHIDI Widad</a:t>
            </a:r>
          </a:p>
        </p:txBody>
      </p:sp>
      <p:sp>
        <p:nvSpPr>
          <p:cNvPr name="TextBox 10" id="10"/>
          <p:cNvSpPr txBox="true"/>
          <p:nvPr/>
        </p:nvSpPr>
        <p:spPr>
          <a:xfrm rot="0">
            <a:off x="12907488" y="8433004"/>
            <a:ext cx="3825051" cy="825296"/>
          </a:xfrm>
          <a:prstGeom prst="rect">
            <a:avLst/>
          </a:prstGeom>
        </p:spPr>
        <p:txBody>
          <a:bodyPr anchor="t" rtlCol="false" tIns="0" lIns="0" bIns="0" rIns="0">
            <a:spAutoFit/>
          </a:bodyPr>
          <a:lstStyle/>
          <a:p>
            <a:pPr algn="ctr">
              <a:lnSpc>
                <a:spcPts val="3341"/>
              </a:lnSpc>
            </a:pPr>
            <a:r>
              <a:rPr lang="en-US" sz="2386" b="true">
                <a:solidFill>
                  <a:srgbClr val="FFFFFF"/>
                </a:solidFill>
                <a:latin typeface="DM Sans Bold"/>
                <a:ea typeface="DM Sans Bold"/>
                <a:cs typeface="DM Sans Bold"/>
                <a:sym typeface="DM Sans Bold"/>
              </a:rPr>
              <a:t>Encadré par : </a:t>
            </a:r>
          </a:p>
          <a:p>
            <a:pPr algn="ctr">
              <a:lnSpc>
                <a:spcPts val="3341"/>
              </a:lnSpc>
              <a:spcBef>
                <a:spcPct val="0"/>
              </a:spcBef>
            </a:pPr>
            <a:r>
              <a:rPr lang="en-US" b="true" sz="2386">
                <a:solidFill>
                  <a:srgbClr val="FFFFFF"/>
                </a:solidFill>
                <a:latin typeface="DM Sans Bold"/>
                <a:ea typeface="DM Sans Bold"/>
                <a:cs typeface="DM Sans Bold"/>
                <a:sym typeface="DM Sans Bold"/>
              </a:rPr>
              <a:t>M.LAMRANI Youssef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1441062"/>
            <a:ext cx="15395403" cy="838443"/>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Intérprétation</a:t>
            </a:r>
          </a:p>
        </p:txBody>
      </p:sp>
      <p:sp>
        <p:nvSpPr>
          <p:cNvPr name="TextBox 5" id="5"/>
          <p:cNvSpPr txBox="true"/>
          <p:nvPr/>
        </p:nvSpPr>
        <p:spPr>
          <a:xfrm rot="0">
            <a:off x="0" y="2450955"/>
            <a:ext cx="7947746" cy="632518"/>
          </a:xfrm>
          <a:prstGeom prst="rect">
            <a:avLst/>
          </a:prstGeom>
        </p:spPr>
        <p:txBody>
          <a:bodyPr anchor="t" rtlCol="false" tIns="0" lIns="0" bIns="0" rIns="0">
            <a:spAutoFit/>
          </a:bodyPr>
          <a:lstStyle/>
          <a:p>
            <a:pPr algn="l" marL="826519" indent="-413259" lvl="1">
              <a:lnSpc>
                <a:spcPts val="4938"/>
              </a:lnSpc>
              <a:buFont typeface="Arial"/>
              <a:buChar char="•"/>
            </a:pPr>
            <a:r>
              <a:rPr lang="en-US" b="true" sz="3828">
                <a:solidFill>
                  <a:srgbClr val="36E9FD"/>
                </a:solidFill>
                <a:latin typeface="Raleway Bold"/>
                <a:ea typeface="Raleway Bold"/>
                <a:cs typeface="Raleway Bold"/>
                <a:sym typeface="Raleway Bold"/>
              </a:rPr>
              <a:t>Périodicité annuelle :</a:t>
            </a:r>
          </a:p>
        </p:txBody>
      </p:sp>
      <p:sp>
        <p:nvSpPr>
          <p:cNvPr name="TextBox 6" id="6"/>
          <p:cNvSpPr txBox="true"/>
          <p:nvPr/>
        </p:nvSpPr>
        <p:spPr>
          <a:xfrm rot="0">
            <a:off x="451514" y="3479650"/>
            <a:ext cx="17420456" cy="2385880"/>
          </a:xfrm>
          <a:prstGeom prst="rect">
            <a:avLst/>
          </a:prstGeom>
        </p:spPr>
        <p:txBody>
          <a:bodyPr anchor="t" rtlCol="false" tIns="0" lIns="0" bIns="0" rIns="0">
            <a:spAutoFit/>
          </a:bodyPr>
          <a:lstStyle/>
          <a:p>
            <a:pPr algn="just" marL="632213" indent="-316107" lvl="1">
              <a:lnSpc>
                <a:spcPts val="3777"/>
              </a:lnSpc>
              <a:buFont typeface="Arial"/>
              <a:buChar char="•"/>
            </a:pPr>
            <a:r>
              <a:rPr lang="en-US" sz="2928">
                <a:solidFill>
                  <a:srgbClr val="FFFFFF"/>
                </a:solidFill>
                <a:latin typeface="Raleway"/>
                <a:ea typeface="Raleway"/>
                <a:cs typeface="Raleway"/>
                <a:sym typeface="Raleway"/>
              </a:rPr>
              <a:t>Des pics réguliers sont observés chaque année, surtout autour de septembre.</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Cette saisonnalité est liée au début de la Ligue des Champions de l'UEFA et des ligues nationales majeures (Premier League, La Liga, Serie A, etc.).</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Les recherches augmentent en septembre en raison de l'intérêt des fans pour les équipes, les classements et les performances des joueurs au début de la saison.</a:t>
            </a:r>
          </a:p>
        </p:txBody>
      </p:sp>
      <p:sp>
        <p:nvSpPr>
          <p:cNvPr name="TextBox 7" id="7"/>
          <p:cNvSpPr txBox="true"/>
          <p:nvPr/>
        </p:nvSpPr>
        <p:spPr>
          <a:xfrm rot="0">
            <a:off x="-196772" y="6336306"/>
            <a:ext cx="7947746" cy="632518"/>
          </a:xfrm>
          <a:prstGeom prst="rect">
            <a:avLst/>
          </a:prstGeom>
        </p:spPr>
        <p:txBody>
          <a:bodyPr anchor="t" rtlCol="false" tIns="0" lIns="0" bIns="0" rIns="0">
            <a:spAutoFit/>
          </a:bodyPr>
          <a:lstStyle/>
          <a:p>
            <a:pPr algn="l" marL="826519" indent="-413259" lvl="1">
              <a:lnSpc>
                <a:spcPts val="4938"/>
              </a:lnSpc>
              <a:buFont typeface="Arial"/>
              <a:buChar char="•"/>
            </a:pPr>
            <a:r>
              <a:rPr lang="en-US" b="true" sz="3828">
                <a:solidFill>
                  <a:srgbClr val="36E9FD"/>
                </a:solidFill>
                <a:latin typeface="Raleway Bold"/>
                <a:ea typeface="Raleway Bold"/>
                <a:cs typeface="Raleway Bold"/>
                <a:sym typeface="Raleway Bold"/>
              </a:rPr>
              <a:t>Effets de la Coupe du Monde :</a:t>
            </a:r>
          </a:p>
        </p:txBody>
      </p:sp>
      <p:sp>
        <p:nvSpPr>
          <p:cNvPr name="TextBox 8" id="8"/>
          <p:cNvSpPr txBox="true"/>
          <p:nvPr/>
        </p:nvSpPr>
        <p:spPr>
          <a:xfrm rot="0">
            <a:off x="433772" y="7159146"/>
            <a:ext cx="17420456" cy="2385880"/>
          </a:xfrm>
          <a:prstGeom prst="rect">
            <a:avLst/>
          </a:prstGeom>
        </p:spPr>
        <p:txBody>
          <a:bodyPr anchor="t" rtlCol="false" tIns="0" lIns="0" bIns="0" rIns="0">
            <a:spAutoFit/>
          </a:bodyPr>
          <a:lstStyle/>
          <a:p>
            <a:pPr algn="just" marL="632213" indent="-316107" lvl="1">
              <a:lnSpc>
                <a:spcPts val="3777"/>
              </a:lnSpc>
              <a:buFont typeface="Arial"/>
              <a:buChar char="•"/>
            </a:pPr>
            <a:r>
              <a:rPr lang="en-US" sz="2928">
                <a:solidFill>
                  <a:srgbClr val="FFFFFF"/>
                </a:solidFill>
                <a:latin typeface="Raleway"/>
                <a:ea typeface="Raleway"/>
                <a:cs typeface="Raleway"/>
                <a:sym typeface="Raleway"/>
              </a:rPr>
              <a:t>Tous les quatre ans, un pic encore plus important est visible, ce qui correspond aux années de la Coupe du Monde de la FIFA.</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Cet événement majeur suscite un engouement mondial, ce qui entraîne une forte augmentation des recherches autour du football.</a:t>
            </a:r>
          </a:p>
          <a:p>
            <a:pPr algn="just">
              <a:lnSpc>
                <a:spcPts val="3777"/>
              </a:lnSpc>
            </a:pP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06</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1190625"/>
            <a:ext cx="15395403" cy="838443"/>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Intérprétation</a:t>
            </a:r>
          </a:p>
        </p:txBody>
      </p:sp>
      <p:sp>
        <p:nvSpPr>
          <p:cNvPr name="TextBox 5" id="5"/>
          <p:cNvSpPr txBox="true"/>
          <p:nvPr/>
        </p:nvSpPr>
        <p:spPr>
          <a:xfrm rot="0">
            <a:off x="0" y="2450955"/>
            <a:ext cx="9854761" cy="632518"/>
          </a:xfrm>
          <a:prstGeom prst="rect">
            <a:avLst/>
          </a:prstGeom>
        </p:spPr>
        <p:txBody>
          <a:bodyPr anchor="t" rtlCol="false" tIns="0" lIns="0" bIns="0" rIns="0">
            <a:spAutoFit/>
          </a:bodyPr>
          <a:lstStyle/>
          <a:p>
            <a:pPr algn="l" marL="826519" indent="-413259" lvl="1">
              <a:lnSpc>
                <a:spcPts val="4938"/>
              </a:lnSpc>
              <a:buFont typeface="Arial"/>
              <a:buChar char="•"/>
            </a:pPr>
            <a:r>
              <a:rPr lang="en-US" b="true" sz="3828">
                <a:solidFill>
                  <a:srgbClr val="36E9FD"/>
                </a:solidFill>
                <a:latin typeface="Raleway Bold"/>
                <a:ea typeface="Raleway Bold"/>
                <a:cs typeface="Raleway Bold"/>
                <a:sym typeface="Raleway Bold"/>
              </a:rPr>
              <a:t>Baisse après les événements majeurs :</a:t>
            </a:r>
          </a:p>
        </p:txBody>
      </p:sp>
      <p:sp>
        <p:nvSpPr>
          <p:cNvPr name="TextBox 6" id="6"/>
          <p:cNvSpPr txBox="true"/>
          <p:nvPr/>
        </p:nvSpPr>
        <p:spPr>
          <a:xfrm rot="0">
            <a:off x="451514" y="3479650"/>
            <a:ext cx="17420456" cy="957130"/>
          </a:xfrm>
          <a:prstGeom prst="rect">
            <a:avLst/>
          </a:prstGeom>
        </p:spPr>
        <p:txBody>
          <a:bodyPr anchor="t" rtlCol="false" tIns="0" lIns="0" bIns="0" rIns="0">
            <a:spAutoFit/>
          </a:bodyPr>
          <a:lstStyle/>
          <a:p>
            <a:pPr algn="just" marL="632213" indent="-316107" lvl="1">
              <a:lnSpc>
                <a:spcPts val="3777"/>
              </a:lnSpc>
              <a:buFont typeface="Arial"/>
              <a:buChar char="•"/>
            </a:pPr>
            <a:r>
              <a:rPr lang="en-US" sz="2928">
                <a:solidFill>
                  <a:srgbClr val="FFFFFF"/>
                </a:solidFill>
                <a:latin typeface="Raleway"/>
                <a:ea typeface="Raleway"/>
                <a:cs typeface="Raleway"/>
                <a:sym typeface="Raleway"/>
              </a:rPr>
              <a:t>On peut aussi remarquer que les recherches diminuent généralement après la fin des saisons et des </a:t>
            </a:r>
            <a:r>
              <a:rPr lang="en-US" sz="2928">
                <a:solidFill>
                  <a:srgbClr val="FFFFFF"/>
                </a:solidFill>
                <a:latin typeface="Raleway"/>
                <a:ea typeface="Raleway"/>
                <a:cs typeface="Raleway"/>
                <a:sym typeface="Raleway"/>
              </a:rPr>
              <a:t>compétitions majeures, ce qui traduit un intérêt saisonnier lié aux événements en cours.</a:t>
            </a:r>
          </a:p>
        </p:txBody>
      </p:sp>
      <p:sp>
        <p:nvSpPr>
          <p:cNvPr name="TextBox 7" id="7"/>
          <p:cNvSpPr txBox="true"/>
          <p:nvPr/>
        </p:nvSpPr>
        <p:spPr>
          <a:xfrm rot="0">
            <a:off x="-169913" y="5276087"/>
            <a:ext cx="11949792" cy="632518"/>
          </a:xfrm>
          <a:prstGeom prst="rect">
            <a:avLst/>
          </a:prstGeom>
        </p:spPr>
        <p:txBody>
          <a:bodyPr anchor="t" rtlCol="false" tIns="0" lIns="0" bIns="0" rIns="0">
            <a:spAutoFit/>
          </a:bodyPr>
          <a:lstStyle/>
          <a:p>
            <a:pPr algn="l" marL="826519" indent="-413259" lvl="1">
              <a:lnSpc>
                <a:spcPts val="4938"/>
              </a:lnSpc>
              <a:buFont typeface="Arial"/>
              <a:buChar char="•"/>
            </a:pPr>
            <a:r>
              <a:rPr lang="en-US" b="true" sz="3828">
                <a:solidFill>
                  <a:srgbClr val="36E9FD"/>
                </a:solidFill>
                <a:latin typeface="Raleway Bold"/>
                <a:ea typeface="Raleway Bold"/>
                <a:cs typeface="Raleway Bold"/>
                <a:sym typeface="Raleway Bold"/>
              </a:rPr>
              <a:t>Effet de la pandémie de COVID-19 en 2020 :</a:t>
            </a:r>
          </a:p>
        </p:txBody>
      </p:sp>
      <p:sp>
        <p:nvSpPr>
          <p:cNvPr name="TextBox 8" id="8"/>
          <p:cNvSpPr txBox="true"/>
          <p:nvPr/>
        </p:nvSpPr>
        <p:spPr>
          <a:xfrm rot="0">
            <a:off x="433772" y="6308655"/>
            <a:ext cx="17420456" cy="3814630"/>
          </a:xfrm>
          <a:prstGeom prst="rect">
            <a:avLst/>
          </a:prstGeom>
        </p:spPr>
        <p:txBody>
          <a:bodyPr anchor="t" rtlCol="false" tIns="0" lIns="0" bIns="0" rIns="0">
            <a:spAutoFit/>
          </a:bodyPr>
          <a:lstStyle/>
          <a:p>
            <a:pPr algn="just" marL="632213" indent="-316107" lvl="1">
              <a:lnSpc>
                <a:spcPts val="3777"/>
              </a:lnSpc>
              <a:buFont typeface="Arial"/>
              <a:buChar char="•"/>
            </a:pPr>
            <a:r>
              <a:rPr lang="en-US" sz="2928">
                <a:solidFill>
                  <a:srgbClr val="FFFFFF"/>
                </a:solidFill>
                <a:latin typeface="Raleway"/>
                <a:ea typeface="Raleway"/>
                <a:cs typeface="Raleway"/>
                <a:sym typeface="Raleway"/>
              </a:rPr>
              <a:t>En 2020, une perturbation dans la tendance saisonnière habituelle est observée.</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La pandémie de COVID-19 a entraîné l'annulation ou le report de nombreux événements sportifs, y compris les championnats de football et la Ligue des Champions.</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Cela a causé une baisse d’intérêt et une diminution du volume de recherches en ligne pour le football pendant une partie de l'année.</a:t>
            </a:r>
          </a:p>
          <a:p>
            <a:pPr algn="just" marL="632213" indent="-316107" lvl="1">
              <a:lnSpc>
                <a:spcPts val="3777"/>
              </a:lnSpc>
              <a:buFont typeface="Arial"/>
              <a:buChar char="•"/>
            </a:pPr>
            <a:r>
              <a:rPr lang="en-US" sz="2928">
                <a:solidFill>
                  <a:srgbClr val="FFFFFF"/>
                </a:solidFill>
                <a:latin typeface="Raleway"/>
                <a:ea typeface="Raleway"/>
                <a:cs typeface="Raleway"/>
                <a:sym typeface="Raleway"/>
              </a:rPr>
              <a:t>Après la reprise des compétitions, l’intérêt a augmenté, mais la dynamique a été quelque peu altérée.</a:t>
            </a:r>
          </a:p>
          <a:p>
            <a:pPr algn="just">
              <a:lnSpc>
                <a:spcPts val="3777"/>
              </a:lnSpc>
            </a:pP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07</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451514" y="2893125"/>
            <a:ext cx="8139688" cy="5021666"/>
          </a:xfrm>
          <a:custGeom>
            <a:avLst/>
            <a:gdLst/>
            <a:ahLst/>
            <a:cxnLst/>
            <a:rect r="r" b="b" t="t" l="l"/>
            <a:pathLst>
              <a:path h="5021666" w="8139688">
                <a:moveTo>
                  <a:pt x="0" y="0"/>
                </a:moveTo>
                <a:lnTo>
                  <a:pt x="8139689" y="0"/>
                </a:lnTo>
                <a:lnTo>
                  <a:pt x="8139689" y="5021666"/>
                </a:lnTo>
                <a:lnTo>
                  <a:pt x="0" y="5021666"/>
                </a:lnTo>
                <a:lnTo>
                  <a:pt x="0" y="0"/>
                </a:lnTo>
                <a:close/>
              </a:path>
            </a:pathLst>
          </a:custGeom>
          <a:blipFill>
            <a:blip r:embed="rId3"/>
            <a:stretch>
              <a:fillRect l="-3438" t="-2612" r="-6419" b="0"/>
            </a:stretch>
          </a:blipFill>
        </p:spPr>
      </p:sp>
      <p:sp>
        <p:nvSpPr>
          <p:cNvPr name="Freeform 5" id="5"/>
          <p:cNvSpPr/>
          <p:nvPr/>
        </p:nvSpPr>
        <p:spPr>
          <a:xfrm flipH="false" flipV="false" rot="0">
            <a:off x="9144000" y="2893125"/>
            <a:ext cx="8658046" cy="5021666"/>
          </a:xfrm>
          <a:custGeom>
            <a:avLst/>
            <a:gdLst/>
            <a:ahLst/>
            <a:cxnLst/>
            <a:rect r="r" b="b" t="t" l="l"/>
            <a:pathLst>
              <a:path h="5021666" w="8658046">
                <a:moveTo>
                  <a:pt x="0" y="0"/>
                </a:moveTo>
                <a:lnTo>
                  <a:pt x="8658046" y="0"/>
                </a:lnTo>
                <a:lnTo>
                  <a:pt x="8658046" y="5021666"/>
                </a:lnTo>
                <a:lnTo>
                  <a:pt x="0" y="5021666"/>
                </a:lnTo>
                <a:lnTo>
                  <a:pt x="0" y="0"/>
                </a:lnTo>
                <a:close/>
              </a:path>
            </a:pathLst>
          </a:custGeom>
          <a:blipFill>
            <a:blip r:embed="rId4"/>
            <a:stretch>
              <a:fillRect l="0" t="0" r="0" b="0"/>
            </a:stretch>
          </a:blipFill>
        </p:spPr>
      </p:sp>
      <p:sp>
        <p:nvSpPr>
          <p:cNvPr name="TextBox 6" id="6"/>
          <p:cNvSpPr txBox="true"/>
          <p:nvPr/>
        </p:nvSpPr>
        <p:spPr>
          <a:xfrm rot="0">
            <a:off x="1446298" y="818513"/>
            <a:ext cx="15395403" cy="838465"/>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Stationnarisation</a:t>
            </a:r>
          </a:p>
        </p:txBody>
      </p:sp>
      <p:sp>
        <p:nvSpPr>
          <p:cNvPr name="TextBox 7" id="7"/>
          <p:cNvSpPr txBox="true"/>
          <p:nvPr/>
        </p:nvSpPr>
        <p:spPr>
          <a:xfrm rot="0">
            <a:off x="1605886" y="8390742"/>
            <a:ext cx="15395403" cy="1302017"/>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après avoir appliquer une différenciation d'ordre 1 sur les données d'entraînement train et une différenciation supplémentaire sur serie1 avec un décalage de 12</a:t>
            </a:r>
          </a:p>
        </p:txBody>
      </p:sp>
      <p:sp>
        <p:nvSpPr>
          <p:cNvPr name="TextBox 8" id="8"/>
          <p:cNvSpPr txBox="true"/>
          <p:nvPr/>
        </p:nvSpPr>
        <p:spPr>
          <a:xfrm rot="0">
            <a:off x="7369989" y="1599828"/>
            <a:ext cx="3548022"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Différenciation</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08</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256382" y="690430"/>
            <a:ext cx="15395403" cy="838465"/>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Stationnarisation</a:t>
            </a:r>
          </a:p>
        </p:txBody>
      </p:sp>
      <p:sp>
        <p:nvSpPr>
          <p:cNvPr name="TextBox 5" id="5"/>
          <p:cNvSpPr txBox="true"/>
          <p:nvPr/>
        </p:nvSpPr>
        <p:spPr>
          <a:xfrm rot="0">
            <a:off x="5522825" y="1599828"/>
            <a:ext cx="7885376"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Tests Statistiques (ADF,KPSS)</a:t>
            </a:r>
          </a:p>
        </p:txBody>
      </p:sp>
      <p:sp>
        <p:nvSpPr>
          <p:cNvPr name="TextBox 6" id="6"/>
          <p:cNvSpPr txBox="true"/>
          <p:nvPr/>
        </p:nvSpPr>
        <p:spPr>
          <a:xfrm rot="0">
            <a:off x="1028700" y="2757806"/>
            <a:ext cx="12356745" cy="2327782"/>
          </a:xfrm>
          <a:prstGeom prst="rect">
            <a:avLst/>
          </a:prstGeom>
        </p:spPr>
        <p:txBody>
          <a:bodyPr anchor="t" rtlCol="false" tIns="0" lIns="0" bIns="0" rIns="0">
            <a:spAutoFit/>
          </a:bodyPr>
          <a:lstStyle/>
          <a:p>
            <a:pPr algn="l">
              <a:lnSpc>
                <a:spcPts val="4631"/>
              </a:lnSpc>
            </a:pPr>
            <a:r>
              <a:rPr lang="en-US" sz="3508" spc="98">
                <a:solidFill>
                  <a:srgbClr val="FFFFFF"/>
                </a:solidFill>
                <a:latin typeface="Raleway"/>
                <a:ea typeface="Raleway"/>
                <a:cs typeface="Raleway"/>
                <a:sym typeface="Raleway"/>
              </a:rPr>
              <a:t>adf.test(serie2) </a:t>
            </a:r>
          </a:p>
          <a:p>
            <a:pPr algn="l" marL="757469" indent="-378734" lvl="1">
              <a:lnSpc>
                <a:spcPts val="4631"/>
              </a:lnSpc>
              <a:buFont typeface="Arial"/>
              <a:buChar char="•"/>
            </a:pPr>
            <a:r>
              <a:rPr lang="en-US" sz="3508" spc="98">
                <a:solidFill>
                  <a:srgbClr val="FFFFFF"/>
                </a:solidFill>
                <a:latin typeface="Raleway"/>
                <a:ea typeface="Raleway"/>
                <a:cs typeface="Raleway"/>
                <a:sym typeface="Raleway"/>
              </a:rPr>
              <a:t>data: serie2</a:t>
            </a:r>
          </a:p>
          <a:p>
            <a:pPr algn="l" marL="757469" indent="-378734" lvl="1">
              <a:lnSpc>
                <a:spcPts val="4631"/>
              </a:lnSpc>
              <a:buFont typeface="Arial"/>
              <a:buChar char="•"/>
            </a:pPr>
            <a:r>
              <a:rPr lang="en-US" sz="3508" spc="98">
                <a:solidFill>
                  <a:srgbClr val="FFFFFF"/>
                </a:solidFill>
                <a:latin typeface="Raleway"/>
                <a:ea typeface="Raleway"/>
                <a:cs typeface="Raleway"/>
                <a:sym typeface="Raleway"/>
              </a:rPr>
              <a:t>Dickey-Fuller = -7.6322, Lag order = 6, p-value = 0.01 </a:t>
            </a:r>
          </a:p>
          <a:p>
            <a:pPr algn="l" marL="757469" indent="-378734" lvl="1">
              <a:lnSpc>
                <a:spcPts val="4631"/>
              </a:lnSpc>
              <a:buFont typeface="Arial"/>
              <a:buChar char="•"/>
            </a:pPr>
            <a:r>
              <a:rPr lang="en-US" sz="3508" spc="98">
                <a:solidFill>
                  <a:srgbClr val="FFFFFF"/>
                </a:solidFill>
                <a:latin typeface="Raleway"/>
                <a:ea typeface="Raleway"/>
                <a:cs typeface="Raleway"/>
                <a:sym typeface="Raleway"/>
              </a:rPr>
              <a:t>alternative hypothesis: stationary </a:t>
            </a:r>
          </a:p>
        </p:txBody>
      </p:sp>
      <p:sp>
        <p:nvSpPr>
          <p:cNvPr name="TextBox 7" id="7"/>
          <p:cNvSpPr txBox="true"/>
          <p:nvPr/>
        </p:nvSpPr>
        <p:spPr>
          <a:xfrm rot="0">
            <a:off x="1258624" y="5399912"/>
            <a:ext cx="7885376"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Interpretation</a:t>
            </a:r>
          </a:p>
        </p:txBody>
      </p:sp>
      <p:sp>
        <p:nvSpPr>
          <p:cNvPr name="TextBox 8" id="8"/>
          <p:cNvSpPr txBox="true"/>
          <p:nvPr/>
        </p:nvSpPr>
        <p:spPr>
          <a:xfrm rot="0">
            <a:off x="1317293" y="6394380"/>
            <a:ext cx="15653414" cy="3214455"/>
          </a:xfrm>
          <a:prstGeom prst="rect">
            <a:avLst/>
          </a:prstGeom>
        </p:spPr>
        <p:txBody>
          <a:bodyPr anchor="t" rtlCol="false" tIns="0" lIns="0" bIns="0" rIns="0">
            <a:spAutoFit/>
          </a:bodyPr>
          <a:lstStyle/>
          <a:p>
            <a:pPr algn="just">
              <a:lnSpc>
                <a:spcPts val="4244"/>
              </a:lnSpc>
            </a:pPr>
            <a:r>
              <a:rPr lang="en-US" sz="3567">
                <a:solidFill>
                  <a:srgbClr val="FFFFFF"/>
                </a:solidFill>
                <a:latin typeface="Raleway"/>
                <a:ea typeface="Raleway"/>
                <a:cs typeface="Raleway"/>
                <a:sym typeface="Raleway"/>
              </a:rPr>
              <a:t>Le test Augmenté de Dickey-Fuller est utilisé pour tester si une série temporelle est stationnaire. L’hypothèse nulle de ce test est que la série possède une racine unitaire, ce qui signifie qu’elle est non stationnaire. L’hypothèse alternative est que la série est stationnaire. Comme la p-value de 0.01 est inférieure à 0.05, nous rejetons l’hypothèse nulle. Cela suggère que la série temporelle est stationnaire.</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09</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256382" y="690430"/>
            <a:ext cx="15395403" cy="838465"/>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Stationnarisation</a:t>
            </a:r>
          </a:p>
        </p:txBody>
      </p:sp>
      <p:sp>
        <p:nvSpPr>
          <p:cNvPr name="TextBox 5" id="5"/>
          <p:cNvSpPr txBox="true"/>
          <p:nvPr/>
        </p:nvSpPr>
        <p:spPr>
          <a:xfrm rot="0">
            <a:off x="5522825" y="1599828"/>
            <a:ext cx="7885376"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Tests Statistiques (ADF,KPSS)</a:t>
            </a:r>
          </a:p>
        </p:txBody>
      </p:sp>
      <p:sp>
        <p:nvSpPr>
          <p:cNvPr name="TextBox 6" id="6"/>
          <p:cNvSpPr txBox="true"/>
          <p:nvPr/>
        </p:nvSpPr>
        <p:spPr>
          <a:xfrm rot="0">
            <a:off x="1028700" y="2757806"/>
            <a:ext cx="15237140" cy="1746757"/>
          </a:xfrm>
          <a:prstGeom prst="rect">
            <a:avLst/>
          </a:prstGeom>
        </p:spPr>
        <p:txBody>
          <a:bodyPr anchor="t" rtlCol="false" tIns="0" lIns="0" bIns="0" rIns="0">
            <a:spAutoFit/>
          </a:bodyPr>
          <a:lstStyle/>
          <a:p>
            <a:pPr algn="l">
              <a:lnSpc>
                <a:spcPts val="4631"/>
              </a:lnSpc>
            </a:pPr>
            <a:r>
              <a:rPr lang="en-US" sz="3508" spc="98">
                <a:solidFill>
                  <a:srgbClr val="FFFFFF"/>
                </a:solidFill>
                <a:latin typeface="Raleway"/>
                <a:ea typeface="Raleway"/>
                <a:cs typeface="Raleway"/>
                <a:sym typeface="Raleway"/>
              </a:rPr>
              <a:t>kpss.test(serie2)</a:t>
            </a:r>
          </a:p>
          <a:p>
            <a:pPr algn="l" marL="757469" indent="-378734" lvl="1">
              <a:lnSpc>
                <a:spcPts val="4631"/>
              </a:lnSpc>
              <a:buFont typeface="Arial"/>
              <a:buChar char="•"/>
            </a:pPr>
            <a:r>
              <a:rPr lang="en-US" sz="3508" spc="98">
                <a:solidFill>
                  <a:srgbClr val="FFFFFF"/>
                </a:solidFill>
                <a:latin typeface="Raleway"/>
                <a:ea typeface="Raleway"/>
                <a:cs typeface="Raleway"/>
                <a:sym typeface="Raleway"/>
              </a:rPr>
              <a:t>data: serie2</a:t>
            </a:r>
          </a:p>
          <a:p>
            <a:pPr algn="l" marL="757469" indent="-378734" lvl="1">
              <a:lnSpc>
                <a:spcPts val="4631"/>
              </a:lnSpc>
              <a:buFont typeface="Arial"/>
              <a:buChar char="•"/>
            </a:pPr>
            <a:r>
              <a:rPr lang="en-US" sz="3508" spc="98">
                <a:solidFill>
                  <a:srgbClr val="FFFFFF"/>
                </a:solidFill>
                <a:latin typeface="Raleway"/>
                <a:ea typeface="Raleway"/>
                <a:cs typeface="Raleway"/>
                <a:sym typeface="Raleway"/>
              </a:rPr>
              <a:t>KPSS Level = 0.029421, Truncation lag parameter = 4, p-value = 0.1</a:t>
            </a:r>
          </a:p>
        </p:txBody>
      </p:sp>
      <p:sp>
        <p:nvSpPr>
          <p:cNvPr name="TextBox 7" id="7"/>
          <p:cNvSpPr txBox="true"/>
          <p:nvPr/>
        </p:nvSpPr>
        <p:spPr>
          <a:xfrm rot="0">
            <a:off x="1125230" y="5086350"/>
            <a:ext cx="7885376"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Interpretation</a:t>
            </a:r>
          </a:p>
        </p:txBody>
      </p:sp>
      <p:sp>
        <p:nvSpPr>
          <p:cNvPr name="TextBox 8" id="8"/>
          <p:cNvSpPr txBox="true"/>
          <p:nvPr/>
        </p:nvSpPr>
        <p:spPr>
          <a:xfrm rot="0">
            <a:off x="1256382" y="5880793"/>
            <a:ext cx="16191510" cy="3493002"/>
          </a:xfrm>
          <a:prstGeom prst="rect">
            <a:avLst/>
          </a:prstGeom>
        </p:spPr>
        <p:txBody>
          <a:bodyPr anchor="t" rtlCol="false" tIns="0" lIns="0" bIns="0" rIns="0">
            <a:spAutoFit/>
          </a:bodyPr>
          <a:lstStyle/>
          <a:p>
            <a:pPr algn="just">
              <a:lnSpc>
                <a:spcPts val="4601"/>
              </a:lnSpc>
            </a:pPr>
            <a:r>
              <a:rPr lang="en-US" sz="3567">
                <a:solidFill>
                  <a:srgbClr val="FFFFFF"/>
                </a:solidFill>
                <a:latin typeface="Raleway"/>
                <a:ea typeface="Raleway"/>
                <a:cs typeface="Raleway"/>
                <a:sym typeface="Raleway"/>
              </a:rPr>
              <a:t>Le test KPSS est utilisé pour vérifier la stationnarité de niveau. L’hypothèse nulle de ce test est que la série est stationnaire, tandis que l’hypothèse alternative est que la série est non stationnaire. </a:t>
            </a:r>
          </a:p>
          <a:p>
            <a:pPr algn="just">
              <a:lnSpc>
                <a:spcPts val="4601"/>
              </a:lnSpc>
            </a:pPr>
            <a:r>
              <a:rPr lang="en-US" sz="3567">
                <a:solidFill>
                  <a:srgbClr val="FFFFFF"/>
                </a:solidFill>
                <a:latin typeface="Raleway"/>
                <a:ea typeface="Raleway"/>
                <a:cs typeface="Raleway"/>
                <a:sym typeface="Raleway"/>
              </a:rPr>
              <a:t>Comme la p-value de 0.1 est supérieure à 0.05, nous ne rejetons pas l’hypothèse nulle. Cela suggère que la série est stationnaire au niveau (ou du moins n’exhibe pas de tendance)</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10</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882256" y="499067"/>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40005" y="1613759"/>
            <a:ext cx="6562585" cy="6562585"/>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74496" t="0" r="223" b="0"/>
              </a:stretch>
            </a:blipFill>
          </p:spPr>
        </p:sp>
      </p:grpSp>
      <p:sp>
        <p:nvSpPr>
          <p:cNvPr name="TextBox 7" id="7"/>
          <p:cNvSpPr txBox="true"/>
          <p:nvPr/>
        </p:nvSpPr>
        <p:spPr>
          <a:xfrm rot="0">
            <a:off x="7402589" y="2720987"/>
            <a:ext cx="7934946" cy="1019107"/>
          </a:xfrm>
          <a:prstGeom prst="rect">
            <a:avLst/>
          </a:prstGeom>
        </p:spPr>
        <p:txBody>
          <a:bodyPr anchor="t" rtlCol="false" tIns="0" lIns="0" bIns="0" rIns="0">
            <a:spAutoFit/>
          </a:bodyPr>
          <a:lstStyle/>
          <a:p>
            <a:pPr algn="ctr">
              <a:lnSpc>
                <a:spcPts val="7512"/>
              </a:lnSpc>
            </a:pPr>
            <a:r>
              <a:rPr lang="en-US" sz="7908" b="true">
                <a:solidFill>
                  <a:srgbClr val="36E9FD"/>
                </a:solidFill>
                <a:latin typeface="DM Sans Bold"/>
                <a:ea typeface="DM Sans Bold"/>
                <a:cs typeface="DM Sans Bold"/>
                <a:sym typeface="DM Sans Bold"/>
              </a:rPr>
              <a:t>Modélisation</a:t>
            </a:r>
          </a:p>
        </p:txBody>
      </p:sp>
      <p:sp>
        <p:nvSpPr>
          <p:cNvPr name="TextBox 8" id="8"/>
          <p:cNvSpPr txBox="true"/>
          <p:nvPr/>
        </p:nvSpPr>
        <p:spPr>
          <a:xfrm rot="0">
            <a:off x="7533435" y="4622415"/>
            <a:ext cx="9725865" cy="1807510"/>
          </a:xfrm>
          <a:prstGeom prst="rect">
            <a:avLst/>
          </a:prstGeom>
        </p:spPr>
        <p:txBody>
          <a:bodyPr anchor="t" rtlCol="false" tIns="0" lIns="0" bIns="0" rIns="0">
            <a:spAutoFit/>
          </a:bodyPr>
          <a:lstStyle/>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Modèle SARIMA</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Modèle Prophet</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1877910" y="5864352"/>
            <a:ext cx="2473244" cy="2473244"/>
          </a:xfrm>
          <a:custGeom>
            <a:avLst/>
            <a:gdLst/>
            <a:ahLst/>
            <a:cxnLst/>
            <a:rect r="r" b="b" t="t" l="l"/>
            <a:pathLst>
              <a:path h="2473244" w="2473244">
                <a:moveTo>
                  <a:pt x="0" y="0"/>
                </a:moveTo>
                <a:lnTo>
                  <a:pt x="2473244" y="0"/>
                </a:lnTo>
                <a:lnTo>
                  <a:pt x="2473244" y="2473244"/>
                </a:lnTo>
                <a:lnTo>
                  <a:pt x="0" y="2473244"/>
                </a:lnTo>
                <a:lnTo>
                  <a:pt x="0" y="0"/>
                </a:lnTo>
                <a:close/>
              </a:path>
            </a:pathLst>
          </a:custGeom>
          <a:blipFill>
            <a:blip r:embed="rId3"/>
            <a:stretch>
              <a:fillRect l="0" t="0" r="0" b="0"/>
            </a:stretch>
          </a:blipFill>
          <a:ln cap="sq">
            <a:noFill/>
            <a:prstDash val="solid"/>
            <a:miter/>
          </a:ln>
        </p:spPr>
      </p:sp>
      <p:sp>
        <p:nvSpPr>
          <p:cNvPr name="Freeform 5" id="5"/>
          <p:cNvSpPr/>
          <p:nvPr/>
        </p:nvSpPr>
        <p:spPr>
          <a:xfrm flipH="false" flipV="false" rot="0">
            <a:off x="6037807" y="5799658"/>
            <a:ext cx="2715768" cy="2715768"/>
          </a:xfrm>
          <a:custGeom>
            <a:avLst/>
            <a:gdLst/>
            <a:ahLst/>
            <a:cxnLst/>
            <a:rect r="r" b="b" t="t" l="l"/>
            <a:pathLst>
              <a:path h="2715768" w="2715768">
                <a:moveTo>
                  <a:pt x="0" y="0"/>
                </a:moveTo>
                <a:lnTo>
                  <a:pt x="2715768" y="0"/>
                </a:lnTo>
                <a:lnTo>
                  <a:pt x="2715768" y="2715768"/>
                </a:lnTo>
                <a:lnTo>
                  <a:pt x="0" y="2715768"/>
                </a:lnTo>
                <a:lnTo>
                  <a:pt x="0" y="0"/>
                </a:lnTo>
                <a:close/>
              </a:path>
            </a:pathLst>
          </a:custGeom>
          <a:blipFill>
            <a:blip r:embed="rId4"/>
            <a:stretch>
              <a:fillRect l="0" t="0" r="0" b="0"/>
            </a:stretch>
          </a:blipFill>
        </p:spPr>
      </p:sp>
      <p:sp>
        <p:nvSpPr>
          <p:cNvPr name="Freeform 6" id="6"/>
          <p:cNvSpPr/>
          <p:nvPr/>
        </p:nvSpPr>
        <p:spPr>
          <a:xfrm flipH="false" flipV="false" rot="0">
            <a:off x="10145918" y="5749182"/>
            <a:ext cx="2588414" cy="2588414"/>
          </a:xfrm>
          <a:custGeom>
            <a:avLst/>
            <a:gdLst/>
            <a:ahLst/>
            <a:cxnLst/>
            <a:rect r="r" b="b" t="t" l="l"/>
            <a:pathLst>
              <a:path h="2588414" w="2588414">
                <a:moveTo>
                  <a:pt x="0" y="0"/>
                </a:moveTo>
                <a:lnTo>
                  <a:pt x="2588414" y="0"/>
                </a:lnTo>
                <a:lnTo>
                  <a:pt x="2588414" y="2588414"/>
                </a:lnTo>
                <a:lnTo>
                  <a:pt x="0" y="2588414"/>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14126675" y="5656459"/>
            <a:ext cx="2889031" cy="2889031"/>
          </a:xfrm>
          <a:custGeom>
            <a:avLst/>
            <a:gdLst/>
            <a:ahLst/>
            <a:cxnLst/>
            <a:rect r="r" b="b" t="t" l="l"/>
            <a:pathLst>
              <a:path h="2889031" w="2889031">
                <a:moveTo>
                  <a:pt x="0" y="0"/>
                </a:moveTo>
                <a:lnTo>
                  <a:pt x="2889031" y="0"/>
                </a:lnTo>
                <a:lnTo>
                  <a:pt x="2889031" y="2889031"/>
                </a:lnTo>
                <a:lnTo>
                  <a:pt x="0" y="2889031"/>
                </a:lnTo>
                <a:lnTo>
                  <a:pt x="0" y="0"/>
                </a:lnTo>
                <a:close/>
              </a:path>
            </a:pathLst>
          </a:custGeom>
          <a:blipFill>
            <a:blip r:embed="rId6"/>
            <a:stretch>
              <a:fillRect l="0" t="0" r="0" b="0"/>
            </a:stretch>
          </a:blipFill>
        </p:spPr>
      </p:sp>
      <p:sp>
        <p:nvSpPr>
          <p:cNvPr name="TextBox 8" id="8"/>
          <p:cNvSpPr txBox="true"/>
          <p:nvPr/>
        </p:nvSpPr>
        <p:spPr>
          <a:xfrm rot="0">
            <a:off x="4161325" y="2314826"/>
            <a:ext cx="9965350" cy="1091298"/>
          </a:xfrm>
          <a:prstGeom prst="rect">
            <a:avLst/>
          </a:prstGeom>
        </p:spPr>
        <p:txBody>
          <a:bodyPr anchor="t" rtlCol="false" tIns="0" lIns="0" bIns="0" rIns="0">
            <a:spAutoFit/>
          </a:bodyPr>
          <a:lstStyle/>
          <a:p>
            <a:pPr algn="ctr">
              <a:lnSpc>
                <a:spcPts val="8143"/>
              </a:lnSpc>
            </a:pPr>
            <a:r>
              <a:rPr lang="en-US" sz="8572" b="true">
                <a:solidFill>
                  <a:srgbClr val="36E9FD"/>
                </a:solidFill>
                <a:latin typeface="DM Sans Bold"/>
                <a:ea typeface="DM Sans Bold"/>
                <a:cs typeface="DM Sans Bold"/>
                <a:sym typeface="DM Sans Bold"/>
              </a:rPr>
              <a:t>SARIMA </a:t>
            </a:r>
          </a:p>
        </p:txBody>
      </p:sp>
      <p:sp>
        <p:nvSpPr>
          <p:cNvPr name="TextBox 9" id="9"/>
          <p:cNvSpPr txBox="true"/>
          <p:nvPr/>
        </p:nvSpPr>
        <p:spPr>
          <a:xfrm rot="0">
            <a:off x="2500536" y="3866467"/>
            <a:ext cx="12506077" cy="1256591"/>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Le modèle SARIMA (Seasonal Autoregressive Integrated Moving Average) est une extension du modèle ARIMA, conçu pour prendre en compte la saisonnalité dans les séries temporelles. </a:t>
            </a:r>
          </a:p>
        </p:txBody>
      </p:sp>
      <p:sp>
        <p:nvSpPr>
          <p:cNvPr name="TextBox 10" id="10"/>
          <p:cNvSpPr txBox="true"/>
          <p:nvPr/>
        </p:nvSpPr>
        <p:spPr>
          <a:xfrm rot="0">
            <a:off x="1300724" y="8840136"/>
            <a:ext cx="4063311" cy="418164"/>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AR (Auto-Régressive)</a:t>
            </a:r>
          </a:p>
        </p:txBody>
      </p:sp>
      <p:sp>
        <p:nvSpPr>
          <p:cNvPr name="TextBox 11" id="11"/>
          <p:cNvSpPr txBox="true"/>
          <p:nvPr/>
        </p:nvSpPr>
        <p:spPr>
          <a:xfrm rot="0">
            <a:off x="5364035" y="8840136"/>
            <a:ext cx="4063311" cy="418164"/>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I (Integrated)</a:t>
            </a:r>
          </a:p>
        </p:txBody>
      </p:sp>
      <p:sp>
        <p:nvSpPr>
          <p:cNvPr name="TextBox 12" id="12"/>
          <p:cNvSpPr txBox="true"/>
          <p:nvPr/>
        </p:nvSpPr>
        <p:spPr>
          <a:xfrm rot="0">
            <a:off x="9389513" y="8840136"/>
            <a:ext cx="4063311" cy="418164"/>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MA (Moyenne Mobile)</a:t>
            </a:r>
          </a:p>
        </p:txBody>
      </p:sp>
      <p:sp>
        <p:nvSpPr>
          <p:cNvPr name="TextBox 13" id="13"/>
          <p:cNvSpPr txBox="true"/>
          <p:nvPr/>
        </p:nvSpPr>
        <p:spPr>
          <a:xfrm rot="0">
            <a:off x="13414990" y="8840136"/>
            <a:ext cx="4063311" cy="418164"/>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Saisonnalité</a:t>
            </a:r>
          </a:p>
        </p:txBody>
      </p:sp>
      <p:sp>
        <p:nvSpPr>
          <p:cNvPr name="TextBox 14" id="14"/>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11</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231847"/>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0">
            <a:off x="15643647" y="8272831"/>
            <a:ext cx="1615653" cy="1648626"/>
          </a:xfrm>
          <a:custGeom>
            <a:avLst/>
            <a:gdLst/>
            <a:ahLst/>
            <a:cxnLst/>
            <a:rect r="r" b="b" t="t" l="l"/>
            <a:pathLst>
              <a:path h="1648626" w="1615653">
                <a:moveTo>
                  <a:pt x="0" y="0"/>
                </a:moveTo>
                <a:lnTo>
                  <a:pt x="1615653" y="0"/>
                </a:lnTo>
                <a:lnTo>
                  <a:pt x="1615653" y="1648626"/>
                </a:lnTo>
                <a:lnTo>
                  <a:pt x="0" y="1648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918664" y="3377378"/>
            <a:ext cx="9893954" cy="920960"/>
          </a:xfrm>
          <a:prstGeom prst="rect">
            <a:avLst/>
          </a:prstGeom>
        </p:spPr>
        <p:txBody>
          <a:bodyPr anchor="t" rtlCol="false" tIns="0" lIns="0" bIns="0" rIns="0">
            <a:spAutoFit/>
          </a:bodyPr>
          <a:lstStyle/>
          <a:p>
            <a:pPr algn="l">
              <a:lnSpc>
                <a:spcPts val="6838"/>
              </a:lnSpc>
            </a:pPr>
            <a:r>
              <a:rPr lang="en-US" sz="7198" b="true">
                <a:solidFill>
                  <a:srgbClr val="FFFFFF"/>
                </a:solidFill>
                <a:latin typeface="DM Sans Bold"/>
                <a:ea typeface="DM Sans Bold"/>
                <a:cs typeface="DM Sans Bold"/>
                <a:sym typeface="DM Sans Bold"/>
              </a:rPr>
              <a:t>Auto-Régressif (AR) </a:t>
            </a:r>
          </a:p>
        </p:txBody>
      </p:sp>
      <p:sp>
        <p:nvSpPr>
          <p:cNvPr name="TextBox 7" id="7"/>
          <p:cNvSpPr txBox="true"/>
          <p:nvPr/>
        </p:nvSpPr>
        <p:spPr>
          <a:xfrm rot="0">
            <a:off x="7917901" y="4460264"/>
            <a:ext cx="8533572" cy="4104552"/>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Auto-Régressif (AR) désigne une composante du modèle où la valeur actuelle de la série chronologique dépend de ses valeurs passées. Cette relation est capturée par des coefficients appliqués aux valeurs décalées, permettant de modéliser la dépendance temporelle et les motifs récurrents.</a:t>
            </a:r>
          </a:p>
        </p:txBody>
      </p:sp>
      <p:sp>
        <p:nvSpPr>
          <p:cNvPr name="Freeform 8" id="8"/>
          <p:cNvSpPr/>
          <p:nvPr/>
        </p:nvSpPr>
        <p:spPr>
          <a:xfrm flipH="false" flipV="false" rot="0">
            <a:off x="1028700" y="2799439"/>
            <a:ext cx="5887525" cy="5887525"/>
          </a:xfrm>
          <a:custGeom>
            <a:avLst/>
            <a:gdLst/>
            <a:ahLst/>
            <a:cxnLst/>
            <a:rect r="r" b="b" t="t" l="l"/>
            <a:pathLst>
              <a:path h="5887525" w="5887525">
                <a:moveTo>
                  <a:pt x="0" y="0"/>
                </a:moveTo>
                <a:lnTo>
                  <a:pt x="5887525" y="0"/>
                </a:lnTo>
                <a:lnTo>
                  <a:pt x="5887525" y="5887524"/>
                </a:lnTo>
                <a:lnTo>
                  <a:pt x="0" y="5887524"/>
                </a:lnTo>
                <a:lnTo>
                  <a:pt x="0" y="0"/>
                </a:lnTo>
                <a:close/>
              </a:path>
            </a:pathLst>
          </a:custGeom>
          <a:blipFill>
            <a:blip r:embed="rId7"/>
            <a:stretch>
              <a:fillRect l="0" t="0" r="0" b="0"/>
            </a:stretch>
          </a:blipFill>
        </p:spPr>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12</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231847"/>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0">
            <a:off x="15643647" y="8272831"/>
            <a:ext cx="1615653" cy="1648626"/>
          </a:xfrm>
          <a:custGeom>
            <a:avLst/>
            <a:gdLst/>
            <a:ahLst/>
            <a:cxnLst/>
            <a:rect r="r" b="b" t="t" l="l"/>
            <a:pathLst>
              <a:path h="1648626" w="1615653">
                <a:moveTo>
                  <a:pt x="0" y="0"/>
                </a:moveTo>
                <a:lnTo>
                  <a:pt x="1615653" y="0"/>
                </a:lnTo>
                <a:lnTo>
                  <a:pt x="1615653" y="1648626"/>
                </a:lnTo>
                <a:lnTo>
                  <a:pt x="0" y="1648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918664" y="3377378"/>
            <a:ext cx="9893954" cy="923840"/>
          </a:xfrm>
          <a:prstGeom prst="rect">
            <a:avLst/>
          </a:prstGeom>
        </p:spPr>
        <p:txBody>
          <a:bodyPr anchor="t" rtlCol="false" tIns="0" lIns="0" bIns="0" rIns="0">
            <a:spAutoFit/>
          </a:bodyPr>
          <a:lstStyle/>
          <a:p>
            <a:pPr algn="l">
              <a:lnSpc>
                <a:spcPts val="6838"/>
              </a:lnSpc>
            </a:pPr>
            <a:r>
              <a:rPr lang="en-US" sz="7198" b="true">
                <a:solidFill>
                  <a:srgbClr val="36E9FD"/>
                </a:solidFill>
                <a:latin typeface="DM Sans Bold"/>
                <a:ea typeface="DM Sans Bold"/>
                <a:cs typeface="DM Sans Bold"/>
                <a:sym typeface="DM Sans Bold"/>
              </a:rPr>
              <a:t>I (Integrated)</a:t>
            </a:r>
          </a:p>
        </p:txBody>
      </p:sp>
      <p:sp>
        <p:nvSpPr>
          <p:cNvPr name="TextBox 7" id="7"/>
          <p:cNvSpPr txBox="true"/>
          <p:nvPr/>
        </p:nvSpPr>
        <p:spPr>
          <a:xfrm rot="0">
            <a:off x="7917901" y="4460264"/>
            <a:ext cx="8533572" cy="2332836"/>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 Une composante  qui applique une différenciation à la série pour la rendre stationnaire, c’est-à-dire sans tendance persistante, facilitant ainsi une prévision plus fiable.</a:t>
            </a:r>
          </a:p>
        </p:txBody>
      </p:sp>
      <p:sp>
        <p:nvSpPr>
          <p:cNvPr name="Freeform 8" id="8"/>
          <p:cNvSpPr/>
          <p:nvPr/>
        </p:nvSpPr>
        <p:spPr>
          <a:xfrm flipH="false" flipV="false" rot="0">
            <a:off x="1028700" y="3066838"/>
            <a:ext cx="5205993" cy="5205993"/>
          </a:xfrm>
          <a:custGeom>
            <a:avLst/>
            <a:gdLst/>
            <a:ahLst/>
            <a:cxnLst/>
            <a:rect r="r" b="b" t="t" l="l"/>
            <a:pathLst>
              <a:path h="5205993" w="5205993">
                <a:moveTo>
                  <a:pt x="0" y="0"/>
                </a:moveTo>
                <a:lnTo>
                  <a:pt x="5205993" y="0"/>
                </a:lnTo>
                <a:lnTo>
                  <a:pt x="5205993" y="5205993"/>
                </a:lnTo>
                <a:lnTo>
                  <a:pt x="0" y="5205993"/>
                </a:lnTo>
                <a:lnTo>
                  <a:pt x="0" y="0"/>
                </a:lnTo>
                <a:close/>
              </a:path>
            </a:pathLst>
          </a:custGeom>
          <a:blipFill>
            <a:blip r:embed="rId7"/>
            <a:stretch>
              <a:fillRect l="0" t="0" r="0" b="0"/>
            </a:stretch>
          </a:blipFill>
        </p:spPr>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13</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231847"/>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0">
            <a:off x="15643647" y="8272831"/>
            <a:ext cx="1615653" cy="1648626"/>
          </a:xfrm>
          <a:custGeom>
            <a:avLst/>
            <a:gdLst/>
            <a:ahLst/>
            <a:cxnLst/>
            <a:rect r="r" b="b" t="t" l="l"/>
            <a:pathLst>
              <a:path h="1648626" w="1615653">
                <a:moveTo>
                  <a:pt x="0" y="0"/>
                </a:moveTo>
                <a:lnTo>
                  <a:pt x="1615653" y="0"/>
                </a:lnTo>
                <a:lnTo>
                  <a:pt x="1615653" y="1648626"/>
                </a:lnTo>
                <a:lnTo>
                  <a:pt x="0" y="1648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918664" y="3377378"/>
            <a:ext cx="9893954" cy="920960"/>
          </a:xfrm>
          <a:prstGeom prst="rect">
            <a:avLst/>
          </a:prstGeom>
        </p:spPr>
        <p:txBody>
          <a:bodyPr anchor="t" rtlCol="false" tIns="0" lIns="0" bIns="0" rIns="0">
            <a:spAutoFit/>
          </a:bodyPr>
          <a:lstStyle/>
          <a:p>
            <a:pPr algn="l">
              <a:lnSpc>
                <a:spcPts val="6838"/>
              </a:lnSpc>
            </a:pPr>
            <a:r>
              <a:rPr lang="en-US" sz="7198" b="true">
                <a:solidFill>
                  <a:srgbClr val="FFFFFF"/>
                </a:solidFill>
                <a:latin typeface="DM Sans Bold"/>
                <a:ea typeface="DM Sans Bold"/>
                <a:cs typeface="DM Sans Bold"/>
                <a:sym typeface="DM Sans Bold"/>
              </a:rPr>
              <a:t>Moyenne Mobile (MA)</a:t>
            </a:r>
          </a:p>
        </p:txBody>
      </p:sp>
      <p:sp>
        <p:nvSpPr>
          <p:cNvPr name="TextBox 7" id="7"/>
          <p:cNvSpPr txBox="true"/>
          <p:nvPr/>
        </p:nvSpPr>
        <p:spPr>
          <a:xfrm rot="0">
            <a:off x="7917901" y="4460264"/>
            <a:ext cx="8533572" cy="2332836"/>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Composante du modèle où la valeur actuelle dépend des erreurs passées, permettant de lisser les fluctuations et de capturer des variations aléatoires.</a:t>
            </a:r>
          </a:p>
        </p:txBody>
      </p:sp>
      <p:sp>
        <p:nvSpPr>
          <p:cNvPr name="Freeform 8" id="8"/>
          <p:cNvSpPr/>
          <p:nvPr/>
        </p:nvSpPr>
        <p:spPr>
          <a:xfrm flipH="false" flipV="false" rot="0">
            <a:off x="1096131" y="3205928"/>
            <a:ext cx="5358888" cy="5358888"/>
          </a:xfrm>
          <a:custGeom>
            <a:avLst/>
            <a:gdLst/>
            <a:ahLst/>
            <a:cxnLst/>
            <a:rect r="r" b="b" t="t" l="l"/>
            <a:pathLst>
              <a:path h="5358888" w="5358888">
                <a:moveTo>
                  <a:pt x="0" y="0"/>
                </a:moveTo>
                <a:lnTo>
                  <a:pt x="5358887" y="0"/>
                </a:lnTo>
                <a:lnTo>
                  <a:pt x="5358887" y="5358888"/>
                </a:lnTo>
                <a:lnTo>
                  <a:pt x="0" y="5358888"/>
                </a:lnTo>
                <a:lnTo>
                  <a:pt x="0" y="0"/>
                </a:lnTo>
                <a:close/>
              </a:path>
            </a:pathLst>
          </a:custGeom>
          <a:blipFill>
            <a:blip r:embed="rId7"/>
            <a:stretch>
              <a:fillRect l="0" t="0" r="0" b="0"/>
            </a:stretch>
          </a:blipFill>
        </p:spPr>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14</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15179" y="428504"/>
            <a:ext cx="2691369" cy="2691369"/>
          </a:xfrm>
          <a:custGeom>
            <a:avLst/>
            <a:gdLst/>
            <a:ahLst/>
            <a:cxnLst/>
            <a:rect r="r" b="b" t="t" l="l"/>
            <a:pathLst>
              <a:path h="2691369" w="2691369">
                <a:moveTo>
                  <a:pt x="0" y="0"/>
                </a:moveTo>
                <a:lnTo>
                  <a:pt x="2691368" y="0"/>
                </a:lnTo>
                <a:lnTo>
                  <a:pt x="2691368"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51473" y="8433987"/>
            <a:ext cx="1615653" cy="1648626"/>
          </a:xfrm>
          <a:custGeom>
            <a:avLst/>
            <a:gdLst/>
            <a:ahLst/>
            <a:cxnLst/>
            <a:rect r="r" b="b" t="t" l="l"/>
            <a:pathLst>
              <a:path h="1648626" w="1615653">
                <a:moveTo>
                  <a:pt x="0" y="0"/>
                </a:moveTo>
                <a:lnTo>
                  <a:pt x="1615654" y="0"/>
                </a:lnTo>
                <a:lnTo>
                  <a:pt x="1615654" y="1648626"/>
                </a:lnTo>
                <a:lnTo>
                  <a:pt x="0" y="1648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17721673" y="2250261"/>
            <a:ext cx="0" cy="5786479"/>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769027" y="1936668"/>
            <a:ext cx="9897232" cy="7922593"/>
            <a:chOff x="0" y="0"/>
            <a:chExt cx="13196309" cy="10563457"/>
          </a:xfrm>
        </p:grpSpPr>
        <p:sp>
          <p:nvSpPr>
            <p:cNvPr name="AutoShape 6" id="6"/>
            <p:cNvSpPr/>
            <p:nvPr/>
          </p:nvSpPr>
          <p:spPr>
            <a:xfrm flipV="true">
              <a:off x="25400" y="0"/>
              <a:ext cx="0" cy="10563457"/>
            </a:xfrm>
            <a:prstGeom prst="line">
              <a:avLst/>
            </a:prstGeom>
            <a:ln cap="flat" w="50800">
              <a:solidFill>
                <a:srgbClr val="FFFFFF"/>
              </a:solidFill>
              <a:prstDash val="solid"/>
              <a:headEnd type="none" len="sm" w="sm"/>
              <a:tailEnd type="none" len="sm" w="sm"/>
            </a:ln>
          </p:spPr>
        </p:sp>
        <p:sp>
          <p:nvSpPr>
            <p:cNvPr name="AutoShape 7" id="7"/>
            <p:cNvSpPr/>
            <p:nvPr/>
          </p:nvSpPr>
          <p:spPr>
            <a:xfrm>
              <a:off x="0" y="10523261"/>
              <a:ext cx="13196309" cy="0"/>
            </a:xfrm>
            <a:prstGeom prst="line">
              <a:avLst/>
            </a:prstGeom>
            <a:ln cap="flat" w="50800">
              <a:solidFill>
                <a:srgbClr val="FFFFFF"/>
              </a:solidFill>
              <a:prstDash val="solid"/>
              <a:headEnd type="none" len="sm" w="sm"/>
              <a:tailEnd type="none" len="sm" w="sm"/>
            </a:ln>
          </p:spPr>
        </p:sp>
      </p:grpSp>
      <p:sp>
        <p:nvSpPr>
          <p:cNvPr name="TextBox 8" id="8"/>
          <p:cNvSpPr txBox="true"/>
          <p:nvPr/>
        </p:nvSpPr>
        <p:spPr>
          <a:xfrm rot="0">
            <a:off x="2347033" y="2371893"/>
            <a:ext cx="14511271" cy="6623518"/>
          </a:xfrm>
          <a:prstGeom prst="rect">
            <a:avLst/>
          </a:prstGeom>
        </p:spPr>
        <p:txBody>
          <a:bodyPr anchor="t" rtlCol="false" tIns="0" lIns="0" bIns="0" rIns="0">
            <a:spAutoFit/>
          </a:bodyPr>
          <a:lstStyle/>
          <a:p>
            <a:pPr algn="l" marL="1122508" indent="-561254" lvl="1">
              <a:lnSpc>
                <a:spcPts val="10710"/>
              </a:lnSpc>
              <a:buAutoNum type="arabicPeriod" startAt="1"/>
            </a:pPr>
            <a:r>
              <a:rPr lang="en-US" b="true" sz="5199">
                <a:solidFill>
                  <a:srgbClr val="FFFFFF"/>
                </a:solidFill>
                <a:latin typeface="DM Sans Bold"/>
                <a:ea typeface="DM Sans Bold"/>
                <a:cs typeface="DM Sans Bold"/>
                <a:sym typeface="DM Sans Bold"/>
              </a:rPr>
              <a:t>Introduction</a:t>
            </a:r>
          </a:p>
          <a:p>
            <a:pPr algn="l" marL="1122508" indent="-561254" lvl="1">
              <a:lnSpc>
                <a:spcPts val="10710"/>
              </a:lnSpc>
              <a:buAutoNum type="arabicPeriod" startAt="1"/>
            </a:pPr>
            <a:r>
              <a:rPr lang="en-US" b="true" sz="5199">
                <a:solidFill>
                  <a:srgbClr val="FFFFFF"/>
                </a:solidFill>
                <a:latin typeface="DM Sans Bold"/>
                <a:ea typeface="DM Sans Bold"/>
                <a:cs typeface="DM Sans Bold"/>
                <a:sym typeface="DM Sans Bold"/>
              </a:rPr>
              <a:t>Préparation des données</a:t>
            </a:r>
          </a:p>
          <a:p>
            <a:pPr algn="l" marL="1122508" indent="-561254" lvl="1">
              <a:lnSpc>
                <a:spcPts val="10710"/>
              </a:lnSpc>
              <a:buAutoNum type="arabicPeriod" startAt="1"/>
            </a:pPr>
            <a:r>
              <a:rPr lang="en-US" b="true" sz="5199">
                <a:solidFill>
                  <a:srgbClr val="FFFFFF"/>
                </a:solidFill>
                <a:latin typeface="DM Sans Bold"/>
                <a:ea typeface="DM Sans Bold"/>
                <a:cs typeface="DM Sans Bold"/>
                <a:sym typeface="DM Sans Bold"/>
              </a:rPr>
              <a:t>Modélisation par SARIMA et Prophet</a:t>
            </a:r>
          </a:p>
          <a:p>
            <a:pPr algn="l" marL="1122508" indent="-561254" lvl="1">
              <a:lnSpc>
                <a:spcPts val="10710"/>
              </a:lnSpc>
              <a:buAutoNum type="arabicPeriod" startAt="1"/>
            </a:pPr>
            <a:r>
              <a:rPr lang="en-US" b="true" sz="5199">
                <a:solidFill>
                  <a:srgbClr val="FFFFFF"/>
                </a:solidFill>
                <a:latin typeface="DM Sans Bold"/>
                <a:ea typeface="DM Sans Bold"/>
                <a:cs typeface="DM Sans Bold"/>
                <a:sym typeface="DM Sans Bold"/>
              </a:rPr>
              <a:t>Comparaison </a:t>
            </a:r>
          </a:p>
          <a:p>
            <a:pPr algn="l" marL="1122508" indent="-561254" lvl="1">
              <a:lnSpc>
                <a:spcPts val="10710"/>
              </a:lnSpc>
              <a:buAutoNum type="arabicPeriod" startAt="1"/>
            </a:pPr>
            <a:r>
              <a:rPr lang="en-US" b="true" sz="5199">
                <a:solidFill>
                  <a:srgbClr val="FFFFFF"/>
                </a:solidFill>
                <a:latin typeface="DM Sans Bold"/>
                <a:ea typeface="DM Sans Bold"/>
                <a:cs typeface="DM Sans Bold"/>
                <a:sym typeface="DM Sans Bold"/>
              </a:rPr>
              <a:t>Conclusion</a:t>
            </a:r>
          </a:p>
        </p:txBody>
      </p:sp>
      <p:sp>
        <p:nvSpPr>
          <p:cNvPr name="Freeform 9" id="9"/>
          <p:cNvSpPr/>
          <p:nvPr/>
        </p:nvSpPr>
        <p:spPr>
          <a:xfrm flipH="false" flipV="false" rot="0">
            <a:off x="12572054" y="5744461"/>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29855" y="1386099"/>
            <a:ext cx="9196395" cy="1319105"/>
          </a:xfrm>
          <a:prstGeom prst="rect">
            <a:avLst/>
          </a:prstGeom>
        </p:spPr>
        <p:txBody>
          <a:bodyPr anchor="t" rtlCol="false" tIns="0" lIns="0" bIns="0" rIns="0">
            <a:spAutoFit/>
          </a:bodyPr>
          <a:lstStyle/>
          <a:p>
            <a:pPr algn="ctr" marL="0" indent="0" lvl="0">
              <a:lnSpc>
                <a:spcPts val="8801"/>
              </a:lnSpc>
              <a:spcBef>
                <a:spcPct val="0"/>
              </a:spcBef>
            </a:pPr>
            <a:r>
              <a:rPr lang="en-US" sz="12224">
                <a:solidFill>
                  <a:srgbClr val="36E9FD"/>
                </a:solidFill>
                <a:latin typeface="Computer Says No"/>
                <a:ea typeface="Computer Says No"/>
                <a:cs typeface="Computer Says No"/>
                <a:sym typeface="Computer Says No"/>
              </a:rPr>
              <a:t>TABLE OF CONTENTS</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231847"/>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0">
            <a:off x="15643647" y="8272831"/>
            <a:ext cx="1615653" cy="1648626"/>
          </a:xfrm>
          <a:custGeom>
            <a:avLst/>
            <a:gdLst/>
            <a:ahLst/>
            <a:cxnLst/>
            <a:rect r="r" b="b" t="t" l="l"/>
            <a:pathLst>
              <a:path h="1648626" w="1615653">
                <a:moveTo>
                  <a:pt x="0" y="0"/>
                </a:moveTo>
                <a:lnTo>
                  <a:pt x="1615653" y="0"/>
                </a:lnTo>
                <a:lnTo>
                  <a:pt x="1615653" y="1648626"/>
                </a:lnTo>
                <a:lnTo>
                  <a:pt x="0" y="1648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918664" y="3377378"/>
            <a:ext cx="9893954" cy="923840"/>
          </a:xfrm>
          <a:prstGeom prst="rect">
            <a:avLst/>
          </a:prstGeom>
        </p:spPr>
        <p:txBody>
          <a:bodyPr anchor="t" rtlCol="false" tIns="0" lIns="0" bIns="0" rIns="0">
            <a:spAutoFit/>
          </a:bodyPr>
          <a:lstStyle/>
          <a:p>
            <a:pPr algn="l">
              <a:lnSpc>
                <a:spcPts val="6838"/>
              </a:lnSpc>
            </a:pPr>
            <a:r>
              <a:rPr lang="en-US" sz="7198" b="true">
                <a:solidFill>
                  <a:srgbClr val="36E9FD"/>
                </a:solidFill>
                <a:latin typeface="DM Sans Bold"/>
                <a:ea typeface="DM Sans Bold"/>
                <a:cs typeface="DM Sans Bold"/>
                <a:sym typeface="DM Sans Bold"/>
              </a:rPr>
              <a:t>Saisonnalité</a:t>
            </a:r>
          </a:p>
        </p:txBody>
      </p:sp>
      <p:sp>
        <p:nvSpPr>
          <p:cNvPr name="TextBox 7" id="7"/>
          <p:cNvSpPr txBox="true"/>
          <p:nvPr/>
        </p:nvSpPr>
        <p:spPr>
          <a:xfrm rot="0">
            <a:off x="7917901" y="4460264"/>
            <a:ext cx="8533572" cy="2332836"/>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 Ajustement intégré dans SARIMA pour capturer les motifs récurrents sur des intervalles réguliers, améliorant la précision dans les séries chronologiques avec des cycles saisonniers.</a:t>
            </a:r>
          </a:p>
        </p:txBody>
      </p:sp>
      <p:sp>
        <p:nvSpPr>
          <p:cNvPr name="Freeform 8" id="8"/>
          <p:cNvSpPr/>
          <p:nvPr/>
        </p:nvSpPr>
        <p:spPr>
          <a:xfrm flipH="false" flipV="false" rot="0">
            <a:off x="1300724" y="2333381"/>
            <a:ext cx="5620238" cy="5620238"/>
          </a:xfrm>
          <a:custGeom>
            <a:avLst/>
            <a:gdLst/>
            <a:ahLst/>
            <a:cxnLst/>
            <a:rect r="r" b="b" t="t" l="l"/>
            <a:pathLst>
              <a:path h="5620238" w="5620238">
                <a:moveTo>
                  <a:pt x="0" y="0"/>
                </a:moveTo>
                <a:lnTo>
                  <a:pt x="5620238" y="0"/>
                </a:lnTo>
                <a:lnTo>
                  <a:pt x="5620238" y="5620238"/>
                </a:lnTo>
                <a:lnTo>
                  <a:pt x="0" y="5620238"/>
                </a:lnTo>
                <a:lnTo>
                  <a:pt x="0" y="0"/>
                </a:lnTo>
                <a:close/>
              </a:path>
            </a:pathLst>
          </a:custGeom>
          <a:blipFill>
            <a:blip r:embed="rId7"/>
            <a:stretch>
              <a:fillRect l="0" t="0" r="0" b="0"/>
            </a:stretch>
          </a:blipFill>
        </p:spPr>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15</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p:nvPr/>
        </p:nvGrpSpPr>
        <p:grpSpPr>
          <a:xfrm rot="0">
            <a:off x="1431227" y="5523737"/>
            <a:ext cx="14950011" cy="1175657"/>
            <a:chOff x="0" y="0"/>
            <a:chExt cx="3937451" cy="309638"/>
          </a:xfrm>
        </p:grpSpPr>
        <p:sp>
          <p:nvSpPr>
            <p:cNvPr name="Freeform 5" id="5"/>
            <p:cNvSpPr/>
            <p:nvPr/>
          </p:nvSpPr>
          <p:spPr>
            <a:xfrm flipH="false" flipV="false" rot="0">
              <a:off x="0" y="0"/>
              <a:ext cx="3937452" cy="309638"/>
            </a:xfrm>
            <a:custGeom>
              <a:avLst/>
              <a:gdLst/>
              <a:ahLst/>
              <a:cxnLst/>
              <a:rect r="r" b="b" t="t" l="l"/>
              <a:pathLst>
                <a:path h="309638" w="3937452">
                  <a:moveTo>
                    <a:pt x="0" y="0"/>
                  </a:moveTo>
                  <a:lnTo>
                    <a:pt x="3937452" y="0"/>
                  </a:lnTo>
                  <a:lnTo>
                    <a:pt x="3937452" y="309638"/>
                  </a:lnTo>
                  <a:lnTo>
                    <a:pt x="0" y="309638"/>
                  </a:lnTo>
                  <a:close/>
                </a:path>
              </a:pathLst>
            </a:custGeom>
            <a:solidFill>
              <a:srgbClr val="36E9FD"/>
            </a:solidFill>
          </p:spPr>
        </p:sp>
        <p:sp>
          <p:nvSpPr>
            <p:cNvPr name="TextBox 6" id="6"/>
            <p:cNvSpPr txBox="true"/>
            <p:nvPr/>
          </p:nvSpPr>
          <p:spPr>
            <a:xfrm>
              <a:off x="0" y="-47625"/>
              <a:ext cx="3937451" cy="357263"/>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431227" y="5923584"/>
            <a:ext cx="14779409" cy="522010"/>
            <a:chOff x="0" y="0"/>
            <a:chExt cx="19705879" cy="696013"/>
          </a:xfrm>
        </p:grpSpPr>
        <p:sp>
          <p:nvSpPr>
            <p:cNvPr name="Freeform 8" id="8"/>
            <p:cNvSpPr/>
            <p:nvPr/>
          </p:nvSpPr>
          <p:spPr>
            <a:xfrm flipH="false" flipV="false" rot="0">
              <a:off x="0" y="0"/>
              <a:ext cx="19705879" cy="696013"/>
            </a:xfrm>
            <a:custGeom>
              <a:avLst/>
              <a:gdLst/>
              <a:ahLst/>
              <a:cxnLst/>
              <a:rect r="r" b="b" t="t" l="l"/>
              <a:pathLst>
                <a:path h="696013" w="19705879">
                  <a:moveTo>
                    <a:pt x="0" y="0"/>
                  </a:moveTo>
                  <a:lnTo>
                    <a:pt x="19705879" y="0"/>
                  </a:lnTo>
                  <a:lnTo>
                    <a:pt x="19705879" y="696013"/>
                  </a:lnTo>
                  <a:lnTo>
                    <a:pt x="0" y="696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5400000">
            <a:off x="2361383" y="5597798"/>
            <a:ext cx="570845" cy="2308564"/>
          </a:xfrm>
          <a:custGeom>
            <a:avLst/>
            <a:gdLst/>
            <a:ahLst/>
            <a:cxnLst/>
            <a:rect r="r" b="b" t="t" l="l"/>
            <a:pathLst>
              <a:path h="2308564" w="570845">
                <a:moveTo>
                  <a:pt x="0" y="0"/>
                </a:moveTo>
                <a:lnTo>
                  <a:pt x="570845" y="0"/>
                </a:lnTo>
                <a:lnTo>
                  <a:pt x="570845" y="2308565"/>
                </a:lnTo>
                <a:lnTo>
                  <a:pt x="0" y="2308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71438" y="2476678"/>
            <a:ext cx="16345125" cy="1790545"/>
          </a:xfrm>
          <a:prstGeom prst="rect">
            <a:avLst/>
          </a:prstGeom>
        </p:spPr>
        <p:txBody>
          <a:bodyPr anchor="t" rtlCol="false" tIns="0" lIns="0" bIns="0" rIns="0">
            <a:spAutoFit/>
          </a:bodyPr>
          <a:lstStyle/>
          <a:p>
            <a:pPr algn="ctr">
              <a:lnSpc>
                <a:spcPts val="6837"/>
              </a:lnSpc>
            </a:pPr>
            <a:r>
              <a:rPr lang="en-US" sz="7197" b="true">
                <a:solidFill>
                  <a:srgbClr val="FFFFFF"/>
                </a:solidFill>
                <a:latin typeface="DM Sans Bold"/>
                <a:ea typeface="DM Sans Bold"/>
                <a:cs typeface="DM Sans Bold"/>
                <a:sym typeface="DM Sans Bold"/>
              </a:rPr>
              <a:t>Représentation mathématique de SARIMA</a:t>
            </a:r>
          </a:p>
        </p:txBody>
      </p:sp>
      <p:sp>
        <p:nvSpPr>
          <p:cNvPr name="TextBox 11" id="11"/>
          <p:cNvSpPr txBox="true"/>
          <p:nvPr/>
        </p:nvSpPr>
        <p:spPr>
          <a:xfrm rot="0">
            <a:off x="402891" y="4419623"/>
            <a:ext cx="12696252" cy="516544"/>
          </a:xfrm>
          <a:prstGeom prst="rect">
            <a:avLst/>
          </a:prstGeom>
        </p:spPr>
        <p:txBody>
          <a:bodyPr anchor="t" rtlCol="false" tIns="0" lIns="0" bIns="0" rIns="0">
            <a:spAutoFit/>
          </a:bodyPr>
          <a:lstStyle/>
          <a:p>
            <a:pPr algn="just">
              <a:lnSpc>
                <a:spcPts val="4057"/>
              </a:lnSpc>
              <a:spcBef>
                <a:spcPct val="0"/>
              </a:spcBef>
            </a:pPr>
            <a:r>
              <a:rPr lang="en-US" sz="3145">
                <a:solidFill>
                  <a:srgbClr val="FFFFFF"/>
                </a:solidFill>
                <a:latin typeface="Raleway"/>
                <a:ea typeface="Raleway"/>
                <a:cs typeface="Raleway"/>
                <a:sym typeface="Raleway"/>
              </a:rPr>
              <a:t>La représentation mathématique du modèle SARIMA est la suivante :</a:t>
            </a:r>
          </a:p>
        </p:txBody>
      </p:sp>
      <p:sp>
        <p:nvSpPr>
          <p:cNvPr name="Freeform 12" id="12"/>
          <p:cNvSpPr/>
          <p:nvPr/>
        </p:nvSpPr>
        <p:spPr>
          <a:xfrm flipH="false" flipV="false" rot="-5400000">
            <a:off x="4761431" y="5512613"/>
            <a:ext cx="612973" cy="2478935"/>
          </a:xfrm>
          <a:custGeom>
            <a:avLst/>
            <a:gdLst/>
            <a:ahLst/>
            <a:cxnLst/>
            <a:rect r="r" b="b" t="t" l="l"/>
            <a:pathLst>
              <a:path h="2478935" w="612973">
                <a:moveTo>
                  <a:pt x="0" y="0"/>
                </a:moveTo>
                <a:lnTo>
                  <a:pt x="612973" y="0"/>
                </a:lnTo>
                <a:lnTo>
                  <a:pt x="612973" y="2478935"/>
                </a:lnTo>
                <a:lnTo>
                  <a:pt x="0" y="2478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6934220" y="5867550"/>
            <a:ext cx="379778" cy="1535866"/>
          </a:xfrm>
          <a:custGeom>
            <a:avLst/>
            <a:gdLst/>
            <a:ahLst/>
            <a:cxnLst/>
            <a:rect r="r" b="b" t="t" l="l"/>
            <a:pathLst>
              <a:path h="1535866" w="379778">
                <a:moveTo>
                  <a:pt x="0" y="0"/>
                </a:moveTo>
                <a:lnTo>
                  <a:pt x="379778" y="0"/>
                </a:lnTo>
                <a:lnTo>
                  <a:pt x="379778" y="1535866"/>
                </a:lnTo>
                <a:lnTo>
                  <a:pt x="0" y="1535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8680903" y="5777650"/>
            <a:ext cx="486995" cy="1969466"/>
          </a:xfrm>
          <a:custGeom>
            <a:avLst/>
            <a:gdLst/>
            <a:ahLst/>
            <a:cxnLst/>
            <a:rect r="r" b="b" t="t" l="l"/>
            <a:pathLst>
              <a:path h="1969466" w="486995">
                <a:moveTo>
                  <a:pt x="0" y="0"/>
                </a:moveTo>
                <a:lnTo>
                  <a:pt x="486995" y="0"/>
                </a:lnTo>
                <a:lnTo>
                  <a:pt x="486995" y="1969466"/>
                </a:lnTo>
                <a:lnTo>
                  <a:pt x="0" y="19694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5400000">
            <a:off x="11840185" y="5633128"/>
            <a:ext cx="499179" cy="2018737"/>
          </a:xfrm>
          <a:custGeom>
            <a:avLst/>
            <a:gdLst/>
            <a:ahLst/>
            <a:cxnLst/>
            <a:rect r="r" b="b" t="t" l="l"/>
            <a:pathLst>
              <a:path h="2018737" w="499179">
                <a:moveTo>
                  <a:pt x="0" y="0"/>
                </a:moveTo>
                <a:lnTo>
                  <a:pt x="499178" y="0"/>
                </a:lnTo>
                <a:lnTo>
                  <a:pt x="499178" y="2018737"/>
                </a:lnTo>
                <a:lnTo>
                  <a:pt x="0" y="2018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5400000">
            <a:off x="14120553" y="5597798"/>
            <a:ext cx="570845" cy="2308564"/>
          </a:xfrm>
          <a:custGeom>
            <a:avLst/>
            <a:gdLst/>
            <a:ahLst/>
            <a:cxnLst/>
            <a:rect r="r" b="b" t="t" l="l"/>
            <a:pathLst>
              <a:path h="2308564" w="570845">
                <a:moveTo>
                  <a:pt x="0" y="0"/>
                </a:moveTo>
                <a:lnTo>
                  <a:pt x="570844" y="0"/>
                </a:lnTo>
                <a:lnTo>
                  <a:pt x="570844" y="2308565"/>
                </a:lnTo>
                <a:lnTo>
                  <a:pt x="0" y="2308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275507" y="7201442"/>
            <a:ext cx="371299" cy="382226"/>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Raleway"/>
                <a:ea typeface="Raleway"/>
                <a:cs typeface="Raleway"/>
                <a:sym typeface="Raleway"/>
              </a:rPr>
              <a:t>AR</a:t>
            </a:r>
          </a:p>
        </p:txBody>
      </p:sp>
      <p:sp>
        <p:nvSpPr>
          <p:cNvPr name="TextBox 18" id="18"/>
          <p:cNvSpPr txBox="true"/>
          <p:nvPr/>
        </p:nvSpPr>
        <p:spPr>
          <a:xfrm rot="0">
            <a:off x="4797492" y="7201442"/>
            <a:ext cx="540852" cy="382226"/>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Raleway"/>
                <a:ea typeface="Raleway"/>
                <a:cs typeface="Raleway"/>
                <a:sym typeface="Raleway"/>
              </a:rPr>
              <a:t>SAR</a:t>
            </a:r>
          </a:p>
        </p:txBody>
      </p:sp>
      <p:sp>
        <p:nvSpPr>
          <p:cNvPr name="TextBox 19" id="19"/>
          <p:cNvSpPr txBox="true"/>
          <p:nvPr/>
        </p:nvSpPr>
        <p:spPr>
          <a:xfrm rot="0">
            <a:off x="5968793" y="7001417"/>
            <a:ext cx="2310633" cy="791329"/>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Différenciation Non Saisonnière</a:t>
            </a:r>
          </a:p>
        </p:txBody>
      </p:sp>
      <p:sp>
        <p:nvSpPr>
          <p:cNvPr name="TextBox 20" id="20"/>
          <p:cNvSpPr txBox="true"/>
          <p:nvPr/>
        </p:nvSpPr>
        <p:spPr>
          <a:xfrm rot="0">
            <a:off x="7988683" y="7001417"/>
            <a:ext cx="2310633" cy="791329"/>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Différenciation  Saisonnière</a:t>
            </a:r>
          </a:p>
        </p:txBody>
      </p:sp>
      <p:sp>
        <p:nvSpPr>
          <p:cNvPr name="TextBox 21" id="21"/>
          <p:cNvSpPr txBox="true"/>
          <p:nvPr/>
        </p:nvSpPr>
        <p:spPr>
          <a:xfrm rot="0">
            <a:off x="11881147" y="7148756"/>
            <a:ext cx="433806" cy="382226"/>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Raleway"/>
                <a:ea typeface="Raleway"/>
                <a:cs typeface="Raleway"/>
                <a:sym typeface="Raleway"/>
              </a:rPr>
              <a:t>MA</a:t>
            </a:r>
          </a:p>
        </p:txBody>
      </p:sp>
      <p:sp>
        <p:nvSpPr>
          <p:cNvPr name="TextBox 22" id="22"/>
          <p:cNvSpPr txBox="true"/>
          <p:nvPr/>
        </p:nvSpPr>
        <p:spPr>
          <a:xfrm rot="0">
            <a:off x="14104295" y="7148756"/>
            <a:ext cx="603360" cy="382226"/>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Raleway"/>
                <a:ea typeface="Raleway"/>
                <a:cs typeface="Raleway"/>
                <a:sym typeface="Raleway"/>
              </a:rPr>
              <a:t>SMA</a:t>
            </a:r>
          </a:p>
        </p:txBody>
      </p:sp>
      <p:sp>
        <p:nvSpPr>
          <p:cNvPr name="TextBox 23" id="23"/>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16</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971438" y="2476678"/>
            <a:ext cx="16345125" cy="1790545"/>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Capacité de SARIMA à modéliser la saisonnalité et les tendances</a:t>
            </a:r>
          </a:p>
        </p:txBody>
      </p:sp>
      <p:sp>
        <p:nvSpPr>
          <p:cNvPr name="TextBox 5" id="5"/>
          <p:cNvSpPr txBox="true"/>
          <p:nvPr/>
        </p:nvSpPr>
        <p:spPr>
          <a:xfrm rot="0">
            <a:off x="1473697" y="4333898"/>
            <a:ext cx="15785603" cy="3513981"/>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SARIMA est particulièrement efficace pour capturer des schémas saisonniers réguliers grâce à l’ajout de paramètres spécifiques à la saisonnalité (P, D, Q, et m). En outre, il peut modéliser les tendances à long terme grâce à l’intégration (I) qui rend les données stationnaires en éliminant les variations dues à la tendance. Ce modèle est bien adapté aux séries temporelles présentant des cycles saisonniers récurrents, mais il peut être moins flexible dans les cas de saisonnalité complexe ou irrégulière.</a:t>
            </a:r>
          </a:p>
        </p:txBody>
      </p:sp>
      <p:sp>
        <p:nvSpPr>
          <p:cNvPr name="TextBox 6" id="6"/>
          <p:cNvSpPr txBox="true"/>
          <p:nvPr/>
        </p:nvSpPr>
        <p:spPr>
          <a:xfrm rot="0">
            <a:off x="5407093" y="8457573"/>
            <a:ext cx="6506876" cy="800727"/>
          </a:xfrm>
          <a:prstGeom prst="rect">
            <a:avLst/>
          </a:prstGeom>
        </p:spPr>
        <p:txBody>
          <a:bodyPr anchor="t" rtlCol="false" tIns="0" lIns="0" bIns="0" rIns="0">
            <a:spAutoFit/>
          </a:bodyPr>
          <a:lstStyle/>
          <a:p>
            <a:pPr algn="ctr">
              <a:lnSpc>
                <a:spcPts val="6379"/>
              </a:lnSpc>
              <a:spcBef>
                <a:spcPct val="0"/>
              </a:spcBef>
            </a:pPr>
            <a:r>
              <a:rPr lang="en-US" sz="4945">
                <a:solidFill>
                  <a:srgbClr val="36E9FD"/>
                </a:solidFill>
                <a:latin typeface="Raleway"/>
                <a:ea typeface="Raleway"/>
                <a:cs typeface="Raleway"/>
                <a:sym typeface="Raleway"/>
              </a:rPr>
              <a:t>SARIMA(p,d,q)(P,D,Q,s)</a:t>
            </a:r>
          </a:p>
        </p:txBody>
      </p:sp>
      <p:sp>
        <p:nvSpPr>
          <p:cNvPr name="TextBox 7" id="7"/>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17</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896511" y="1923864"/>
            <a:ext cx="16345125" cy="1790633"/>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Proposition d’un modèle à la série d’apprentissage </a:t>
            </a:r>
          </a:p>
        </p:txBody>
      </p:sp>
      <p:sp>
        <p:nvSpPr>
          <p:cNvPr name="TextBox 5" id="5"/>
          <p:cNvSpPr txBox="true"/>
          <p:nvPr/>
        </p:nvSpPr>
        <p:spPr>
          <a:xfrm rot="0">
            <a:off x="1473697" y="4027923"/>
            <a:ext cx="15785603" cy="5520437"/>
          </a:xfrm>
          <a:prstGeom prst="rect">
            <a:avLst/>
          </a:prstGeom>
        </p:spPr>
        <p:txBody>
          <a:bodyPr anchor="t" rtlCol="false" tIns="0" lIns="0" bIns="0" rIns="0">
            <a:spAutoFit/>
          </a:bodyPr>
          <a:lstStyle/>
          <a:p>
            <a:pPr algn="just">
              <a:lnSpc>
                <a:spcPts val="5490"/>
              </a:lnSpc>
            </a:pPr>
            <a:r>
              <a:rPr lang="en-US" sz="3173" i="true">
                <a:solidFill>
                  <a:srgbClr val="FFFFFF"/>
                </a:solidFill>
                <a:latin typeface="Raleway Italics"/>
                <a:ea typeface="Raleway Italics"/>
                <a:cs typeface="Raleway Italics"/>
                <a:sym typeface="Raleway Italics"/>
              </a:rPr>
              <a:t>Nous allons examiner les tracés ACF et PACF pour analyser les autocorrélations de la série temporelle, puis générer une grille de combinaisons de paramètres pour sélectionner un modèle ARIMA saisonnier. Les paramètres seront limités aux combinaisons dont la somme des ordres est inférieure ou égale à 6. </a:t>
            </a:r>
          </a:p>
          <a:p>
            <a:pPr algn="just">
              <a:lnSpc>
                <a:spcPts val="5490"/>
              </a:lnSpc>
            </a:pPr>
            <a:r>
              <a:rPr lang="en-US" sz="3173" i="true">
                <a:solidFill>
                  <a:srgbClr val="FFFFFF"/>
                </a:solidFill>
                <a:latin typeface="Raleway Italics"/>
                <a:ea typeface="Raleway Italics"/>
                <a:cs typeface="Raleway Italics"/>
                <a:sym typeface="Raleway Italics"/>
              </a:rPr>
              <a:t>Ensuite, nous ajusterons un modèle ARIMA pour chaque combinaison sur les données d'entraînement et calculerons l'AIC pour chaque modèle afin d'identifier celui ayant l'AIC le plus bas. Enfin, nous ajusterons et afficherons le modèle avec les meilleurs paramètres.</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18</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2883807" y="1498408"/>
            <a:ext cx="12520386" cy="7950445"/>
          </a:xfrm>
          <a:custGeom>
            <a:avLst/>
            <a:gdLst/>
            <a:ahLst/>
            <a:cxnLst/>
            <a:rect r="r" b="b" t="t" l="l"/>
            <a:pathLst>
              <a:path h="7950445" w="12520386">
                <a:moveTo>
                  <a:pt x="0" y="0"/>
                </a:moveTo>
                <a:lnTo>
                  <a:pt x="12520386" y="0"/>
                </a:lnTo>
                <a:lnTo>
                  <a:pt x="12520386" y="7950445"/>
                </a:lnTo>
                <a:lnTo>
                  <a:pt x="0" y="7950445"/>
                </a:lnTo>
                <a:lnTo>
                  <a:pt x="0" y="0"/>
                </a:lnTo>
                <a:close/>
              </a:path>
            </a:pathLst>
          </a:custGeom>
          <a:blipFill>
            <a:blip r:embed="rId3"/>
            <a:stretch>
              <a:fillRect l="0" t="0" r="0" b="0"/>
            </a:stretch>
          </a:blipFill>
        </p:spPr>
      </p:sp>
      <p:sp>
        <p:nvSpPr>
          <p:cNvPr name="TextBox 5" id="5"/>
          <p:cNvSpPr txBox="true"/>
          <p:nvPr/>
        </p:nvSpPr>
        <p:spPr>
          <a:xfrm rot="0">
            <a:off x="1446298" y="579696"/>
            <a:ext cx="15395403" cy="838465"/>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Résultat</a:t>
            </a:r>
          </a:p>
        </p:txBody>
      </p:sp>
      <p:sp>
        <p:nvSpPr>
          <p:cNvPr name="TextBox 6" id="6"/>
          <p:cNvSpPr txBox="true"/>
          <p:nvPr/>
        </p:nvSpPr>
        <p:spPr>
          <a:xfrm rot="0">
            <a:off x="1028700" y="9591728"/>
            <a:ext cx="15395403" cy="463817"/>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de ACF et PACF tests</a:t>
            </a:r>
          </a:p>
        </p:txBody>
      </p:sp>
      <p:sp>
        <p:nvSpPr>
          <p:cNvPr name="TextBox 7" id="7"/>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19</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1190625"/>
            <a:ext cx="15395403" cy="838443"/>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Intérprétation</a:t>
            </a:r>
          </a:p>
        </p:txBody>
      </p:sp>
      <p:sp>
        <p:nvSpPr>
          <p:cNvPr name="TextBox 5" id="5"/>
          <p:cNvSpPr txBox="true"/>
          <p:nvPr/>
        </p:nvSpPr>
        <p:spPr>
          <a:xfrm rot="0">
            <a:off x="725119" y="3007273"/>
            <a:ext cx="16534181" cy="5137702"/>
          </a:xfrm>
          <a:prstGeom prst="rect">
            <a:avLst/>
          </a:prstGeom>
        </p:spPr>
        <p:txBody>
          <a:bodyPr anchor="t" rtlCol="false" tIns="0" lIns="0" bIns="0" rIns="0">
            <a:spAutoFit/>
          </a:bodyPr>
          <a:lstStyle/>
          <a:p>
            <a:pPr algn="just" marL="696982" indent="-348491" lvl="1">
              <a:lnSpc>
                <a:spcPts val="4519"/>
              </a:lnSpc>
              <a:buFont typeface="Arial"/>
              <a:buChar char="•"/>
            </a:pPr>
            <a:r>
              <a:rPr lang="en-US" sz="3228">
                <a:solidFill>
                  <a:srgbClr val="FFFFFF"/>
                </a:solidFill>
                <a:latin typeface="Raleway"/>
                <a:ea typeface="Raleway"/>
                <a:cs typeface="Raleway"/>
                <a:sym typeface="Raleway"/>
              </a:rPr>
              <a:t>Le modèle ARIMA semble avoir bien ajusté les données, avec un coefficient AR significatif de 0.6011, un MA de -1.0000, et un MA saisonnier de -0.6967. </a:t>
            </a:r>
          </a:p>
          <a:p>
            <a:pPr algn="just" marL="696982" indent="-348491" lvl="1">
              <a:lnSpc>
                <a:spcPts val="4519"/>
              </a:lnSpc>
              <a:buFont typeface="Arial"/>
              <a:buChar char="•"/>
            </a:pPr>
            <a:r>
              <a:rPr lang="en-US" sz="3228">
                <a:solidFill>
                  <a:srgbClr val="FFFFFF"/>
                </a:solidFill>
                <a:latin typeface="Raleway"/>
                <a:ea typeface="Raleway"/>
                <a:cs typeface="Raleway"/>
                <a:sym typeface="Raleway"/>
              </a:rPr>
              <a:t>La variance résiduelle estimée est relativement faible (34.69), ce qui suggère un bon ajustement global du modèle aux données. </a:t>
            </a:r>
          </a:p>
          <a:p>
            <a:pPr algn="just" marL="696982" indent="-348491" lvl="1">
              <a:lnSpc>
                <a:spcPts val="4519"/>
              </a:lnSpc>
              <a:buFont typeface="Arial"/>
              <a:buChar char="•"/>
            </a:pPr>
            <a:r>
              <a:rPr lang="en-US" sz="3228">
                <a:solidFill>
                  <a:srgbClr val="FFFFFF"/>
                </a:solidFill>
                <a:latin typeface="Raleway"/>
                <a:ea typeface="Raleway"/>
                <a:cs typeface="Raleway"/>
                <a:sym typeface="Raleway"/>
              </a:rPr>
              <a:t>L’AIC de 1465 est utile pour la comparaison avec d’autres modèles ARIMA potentiels ; un modèle avec un AIC plus bas serait préféré. </a:t>
            </a:r>
          </a:p>
          <a:p>
            <a:pPr algn="just">
              <a:lnSpc>
                <a:spcPts val="4519"/>
              </a:lnSpc>
            </a:pPr>
          </a:p>
          <a:p>
            <a:pPr algn="just">
              <a:lnSpc>
                <a:spcPts val="4519"/>
              </a:lnSpc>
            </a:pPr>
          </a:p>
          <a:p>
            <a:pPr algn="just">
              <a:lnSpc>
                <a:spcPts val="4519"/>
              </a:lnSpc>
            </a:pPr>
            <a:r>
              <a:rPr lang="en-US" sz="3228">
                <a:solidFill>
                  <a:srgbClr val="FFFFFF"/>
                </a:solidFill>
                <a:latin typeface="Raleway"/>
                <a:ea typeface="Raleway"/>
                <a:cs typeface="Raleway"/>
                <a:sym typeface="Raleway"/>
              </a:rPr>
              <a:t>Ce modèle est donc un candidat viable pour la modélisation de la série chronologique</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20</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671323" y="2404773"/>
            <a:ext cx="8055079" cy="5477454"/>
          </a:xfrm>
          <a:custGeom>
            <a:avLst/>
            <a:gdLst/>
            <a:ahLst/>
            <a:cxnLst/>
            <a:rect r="r" b="b" t="t" l="l"/>
            <a:pathLst>
              <a:path h="5477454" w="8055079">
                <a:moveTo>
                  <a:pt x="0" y="0"/>
                </a:moveTo>
                <a:lnTo>
                  <a:pt x="8055079" y="0"/>
                </a:lnTo>
                <a:lnTo>
                  <a:pt x="8055079" y="5477454"/>
                </a:lnTo>
                <a:lnTo>
                  <a:pt x="0" y="5477454"/>
                </a:lnTo>
                <a:lnTo>
                  <a:pt x="0" y="0"/>
                </a:lnTo>
                <a:close/>
              </a:path>
            </a:pathLst>
          </a:custGeom>
          <a:blipFill>
            <a:blip r:embed="rId3"/>
            <a:stretch>
              <a:fillRect l="0" t="0" r="0" b="0"/>
            </a:stretch>
          </a:blipFill>
        </p:spPr>
      </p:sp>
      <p:sp>
        <p:nvSpPr>
          <p:cNvPr name="Freeform 5" id="5"/>
          <p:cNvSpPr/>
          <p:nvPr/>
        </p:nvSpPr>
        <p:spPr>
          <a:xfrm flipH="false" flipV="false" rot="0">
            <a:off x="9463172" y="2404773"/>
            <a:ext cx="8325569" cy="5477454"/>
          </a:xfrm>
          <a:custGeom>
            <a:avLst/>
            <a:gdLst/>
            <a:ahLst/>
            <a:cxnLst/>
            <a:rect r="r" b="b" t="t" l="l"/>
            <a:pathLst>
              <a:path h="5477454" w="8325569">
                <a:moveTo>
                  <a:pt x="0" y="0"/>
                </a:moveTo>
                <a:lnTo>
                  <a:pt x="8325569" y="0"/>
                </a:lnTo>
                <a:lnTo>
                  <a:pt x="8325569" y="5477454"/>
                </a:lnTo>
                <a:lnTo>
                  <a:pt x="0" y="5477454"/>
                </a:lnTo>
                <a:lnTo>
                  <a:pt x="0" y="0"/>
                </a:lnTo>
                <a:close/>
              </a:path>
            </a:pathLst>
          </a:custGeom>
          <a:blipFill>
            <a:blip r:embed="rId4"/>
            <a:stretch>
              <a:fillRect l="-4525" t="0" r="-5567" b="-4377"/>
            </a:stretch>
          </a:blipFill>
        </p:spPr>
      </p:sp>
      <p:sp>
        <p:nvSpPr>
          <p:cNvPr name="TextBox 6" id="6"/>
          <p:cNvSpPr txBox="true"/>
          <p:nvPr/>
        </p:nvSpPr>
        <p:spPr>
          <a:xfrm rot="0">
            <a:off x="1028700" y="652496"/>
            <a:ext cx="16345125" cy="923858"/>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Résidus</a:t>
            </a:r>
          </a:p>
        </p:txBody>
      </p:sp>
      <p:sp>
        <p:nvSpPr>
          <p:cNvPr name="TextBox 7" id="7"/>
          <p:cNvSpPr txBox="true"/>
          <p:nvPr/>
        </p:nvSpPr>
        <p:spPr>
          <a:xfrm rot="0">
            <a:off x="2587270" y="8587661"/>
            <a:ext cx="13751804" cy="882917"/>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des résidus par le test de Ljung-Box et Jarque-Bera</a:t>
            </a:r>
          </a:p>
        </p:txBody>
      </p:sp>
      <p:sp>
        <p:nvSpPr>
          <p:cNvPr name="TextBox 8" id="8"/>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21</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1190625"/>
            <a:ext cx="15395403" cy="838443"/>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Intérprétation</a:t>
            </a:r>
          </a:p>
        </p:txBody>
      </p:sp>
      <p:sp>
        <p:nvSpPr>
          <p:cNvPr name="TextBox 5" id="5"/>
          <p:cNvSpPr txBox="true"/>
          <p:nvPr/>
        </p:nvSpPr>
        <p:spPr>
          <a:xfrm rot="0">
            <a:off x="2366134" y="2988223"/>
            <a:ext cx="4885993" cy="674288"/>
          </a:xfrm>
          <a:prstGeom prst="rect">
            <a:avLst/>
          </a:prstGeom>
        </p:spPr>
        <p:txBody>
          <a:bodyPr anchor="t" rtlCol="false" tIns="0" lIns="0" bIns="0" rIns="0">
            <a:spAutoFit/>
          </a:bodyPr>
          <a:lstStyle/>
          <a:p>
            <a:pPr algn="l">
              <a:lnSpc>
                <a:spcPts val="5359"/>
              </a:lnSpc>
            </a:pPr>
            <a:r>
              <a:rPr lang="en-US" sz="3828" b="true">
                <a:solidFill>
                  <a:srgbClr val="FFFFFF"/>
                </a:solidFill>
                <a:latin typeface="Raleway Bold"/>
                <a:ea typeface="Raleway Bold"/>
                <a:cs typeface="Raleway Bold"/>
                <a:sym typeface="Raleway Bold"/>
              </a:rPr>
              <a:t>Test de Ljung-Box</a:t>
            </a:r>
          </a:p>
        </p:txBody>
      </p:sp>
      <p:sp>
        <p:nvSpPr>
          <p:cNvPr name="TextBox 6" id="6"/>
          <p:cNvSpPr txBox="true"/>
          <p:nvPr/>
        </p:nvSpPr>
        <p:spPr>
          <a:xfrm rot="0">
            <a:off x="1605886" y="4061649"/>
            <a:ext cx="6025489" cy="5137702"/>
          </a:xfrm>
          <a:prstGeom prst="rect">
            <a:avLst/>
          </a:prstGeom>
        </p:spPr>
        <p:txBody>
          <a:bodyPr anchor="t" rtlCol="false" tIns="0" lIns="0" bIns="0" rIns="0">
            <a:spAutoFit/>
          </a:bodyPr>
          <a:lstStyle/>
          <a:p>
            <a:pPr algn="ctr">
              <a:lnSpc>
                <a:spcPts val="4519"/>
              </a:lnSpc>
            </a:pPr>
            <a:r>
              <a:rPr lang="en-US" sz="3228">
                <a:solidFill>
                  <a:srgbClr val="FFFFFF"/>
                </a:solidFill>
                <a:latin typeface="Raleway"/>
                <a:ea typeface="Raleway"/>
                <a:cs typeface="Raleway"/>
                <a:sym typeface="Raleway"/>
              </a:rPr>
              <a:t>Comme la p-value est élevée, nous acceptons l’hypothèse nulle, ce qui suggère que les résidus ne présentent pas d’autocorrélation significative. Le modèle ARIMA(1,1,1)(0,1,1)[12] semble bien ajusté, et il n’y a pas de dépendance résiduelle importante.</a:t>
            </a:r>
          </a:p>
        </p:txBody>
      </p:sp>
      <p:sp>
        <p:nvSpPr>
          <p:cNvPr name="TextBox 7" id="7"/>
          <p:cNvSpPr txBox="true"/>
          <p:nvPr/>
        </p:nvSpPr>
        <p:spPr>
          <a:xfrm rot="0">
            <a:off x="11092343" y="2988223"/>
            <a:ext cx="4981724" cy="674288"/>
          </a:xfrm>
          <a:prstGeom prst="rect">
            <a:avLst/>
          </a:prstGeom>
        </p:spPr>
        <p:txBody>
          <a:bodyPr anchor="t" rtlCol="false" tIns="0" lIns="0" bIns="0" rIns="0">
            <a:spAutoFit/>
          </a:bodyPr>
          <a:lstStyle/>
          <a:p>
            <a:pPr algn="just">
              <a:lnSpc>
                <a:spcPts val="5359"/>
              </a:lnSpc>
            </a:pPr>
            <a:r>
              <a:rPr lang="en-US" b="true" sz="3828">
                <a:solidFill>
                  <a:srgbClr val="FFFFFF"/>
                </a:solidFill>
                <a:latin typeface="Raleway Bold"/>
                <a:ea typeface="Raleway Bold"/>
                <a:cs typeface="Raleway Bold"/>
                <a:sym typeface="Raleway Bold"/>
              </a:rPr>
              <a:t>Test de Jarque-Bera</a:t>
            </a:r>
          </a:p>
        </p:txBody>
      </p:sp>
      <p:sp>
        <p:nvSpPr>
          <p:cNvPr name="TextBox 8" id="8"/>
          <p:cNvSpPr txBox="true"/>
          <p:nvPr/>
        </p:nvSpPr>
        <p:spPr>
          <a:xfrm rot="0">
            <a:off x="10393277" y="4061649"/>
            <a:ext cx="6278711" cy="5137702"/>
          </a:xfrm>
          <a:prstGeom prst="rect">
            <a:avLst/>
          </a:prstGeom>
        </p:spPr>
        <p:txBody>
          <a:bodyPr anchor="t" rtlCol="false" tIns="0" lIns="0" bIns="0" rIns="0">
            <a:spAutoFit/>
          </a:bodyPr>
          <a:lstStyle/>
          <a:p>
            <a:pPr algn="ctr">
              <a:lnSpc>
                <a:spcPts val="4519"/>
              </a:lnSpc>
            </a:pPr>
            <a:r>
              <a:rPr lang="en-US" sz="3228">
                <a:solidFill>
                  <a:srgbClr val="FFFFFF"/>
                </a:solidFill>
                <a:latin typeface="Raleway"/>
                <a:ea typeface="Raleway"/>
                <a:cs typeface="Raleway"/>
                <a:sym typeface="Raleway"/>
              </a:rPr>
              <a:t>Comme la p-valuee est très faible, nous rejetons l’hypothèse nulle, ce qui signifie que les résidus ne suivent pas une distribution normale. Il peut y avoir des problèmes de symétrie ou de kurtosis dans les résidus, suggérant que les résidus ne sont pas parfaitement normaux.</a:t>
            </a:r>
          </a:p>
        </p:txBody>
      </p:sp>
      <p:sp>
        <p:nvSpPr>
          <p:cNvPr name="AutoShape 9" id="9"/>
          <p:cNvSpPr/>
          <p:nvPr/>
        </p:nvSpPr>
        <p:spPr>
          <a:xfrm flipH="true" flipV="true">
            <a:off x="8726402" y="3629490"/>
            <a:ext cx="0" cy="6269652"/>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22</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896511" y="3083473"/>
            <a:ext cx="8597245" cy="5491490"/>
          </a:xfrm>
          <a:custGeom>
            <a:avLst/>
            <a:gdLst/>
            <a:ahLst/>
            <a:cxnLst/>
            <a:rect r="r" b="b" t="t" l="l"/>
            <a:pathLst>
              <a:path h="5491490" w="8597245">
                <a:moveTo>
                  <a:pt x="0" y="0"/>
                </a:moveTo>
                <a:lnTo>
                  <a:pt x="8597245" y="0"/>
                </a:lnTo>
                <a:lnTo>
                  <a:pt x="8597245" y="5491490"/>
                </a:lnTo>
                <a:lnTo>
                  <a:pt x="0" y="5491490"/>
                </a:lnTo>
                <a:lnTo>
                  <a:pt x="0" y="0"/>
                </a:lnTo>
                <a:close/>
              </a:path>
            </a:pathLst>
          </a:custGeom>
          <a:blipFill>
            <a:blip r:embed="rId3"/>
            <a:stretch>
              <a:fillRect l="0" t="0" r="0" b="0"/>
            </a:stretch>
          </a:blipFill>
        </p:spPr>
      </p:sp>
      <p:sp>
        <p:nvSpPr>
          <p:cNvPr name="Freeform 5" id="5"/>
          <p:cNvSpPr/>
          <p:nvPr/>
        </p:nvSpPr>
        <p:spPr>
          <a:xfrm flipH="false" flipV="false" rot="0">
            <a:off x="9866480" y="3083473"/>
            <a:ext cx="7964995" cy="5491490"/>
          </a:xfrm>
          <a:custGeom>
            <a:avLst/>
            <a:gdLst/>
            <a:ahLst/>
            <a:cxnLst/>
            <a:rect r="r" b="b" t="t" l="l"/>
            <a:pathLst>
              <a:path h="5491490" w="7964995">
                <a:moveTo>
                  <a:pt x="0" y="0"/>
                </a:moveTo>
                <a:lnTo>
                  <a:pt x="7964995" y="0"/>
                </a:lnTo>
                <a:lnTo>
                  <a:pt x="7964995" y="5491490"/>
                </a:lnTo>
                <a:lnTo>
                  <a:pt x="0" y="5491490"/>
                </a:lnTo>
                <a:lnTo>
                  <a:pt x="0" y="0"/>
                </a:lnTo>
                <a:close/>
              </a:path>
            </a:pathLst>
          </a:custGeom>
          <a:blipFill>
            <a:blip r:embed="rId4"/>
            <a:stretch>
              <a:fillRect l="0" t="0" r="0" b="0"/>
            </a:stretch>
          </a:blipFill>
        </p:spPr>
      </p:sp>
      <p:sp>
        <p:nvSpPr>
          <p:cNvPr name="TextBox 6" id="6"/>
          <p:cNvSpPr txBox="true"/>
          <p:nvPr/>
        </p:nvSpPr>
        <p:spPr>
          <a:xfrm rot="0">
            <a:off x="1028700" y="652496"/>
            <a:ext cx="16345125" cy="1790633"/>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Estimation du modèle avec la série entière</a:t>
            </a:r>
          </a:p>
        </p:txBody>
      </p:sp>
      <p:sp>
        <p:nvSpPr>
          <p:cNvPr name="TextBox 7" id="7"/>
          <p:cNvSpPr txBox="true"/>
          <p:nvPr/>
        </p:nvSpPr>
        <p:spPr>
          <a:xfrm rot="0">
            <a:off x="2325360" y="9059729"/>
            <a:ext cx="13751804" cy="463817"/>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FORECAST pour ARIMA(1,1,1)(0,1,1)[12]</a:t>
            </a:r>
          </a:p>
        </p:txBody>
      </p:sp>
      <p:sp>
        <p:nvSpPr>
          <p:cNvPr name="TextBox 8" id="8"/>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23</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896511" y="2833620"/>
            <a:ext cx="7561337" cy="5768944"/>
          </a:xfrm>
          <a:custGeom>
            <a:avLst/>
            <a:gdLst/>
            <a:ahLst/>
            <a:cxnLst/>
            <a:rect r="r" b="b" t="t" l="l"/>
            <a:pathLst>
              <a:path h="5768944" w="7561337">
                <a:moveTo>
                  <a:pt x="0" y="0"/>
                </a:moveTo>
                <a:lnTo>
                  <a:pt x="7561337" y="0"/>
                </a:lnTo>
                <a:lnTo>
                  <a:pt x="7561337" y="5768943"/>
                </a:lnTo>
                <a:lnTo>
                  <a:pt x="0" y="5768943"/>
                </a:lnTo>
                <a:lnTo>
                  <a:pt x="0" y="0"/>
                </a:lnTo>
                <a:close/>
              </a:path>
            </a:pathLst>
          </a:custGeom>
          <a:blipFill>
            <a:blip r:embed="rId3"/>
            <a:stretch>
              <a:fillRect l="-2302" t="0" r="-2302" b="0"/>
            </a:stretch>
          </a:blipFill>
        </p:spPr>
      </p:sp>
      <p:sp>
        <p:nvSpPr>
          <p:cNvPr name="Freeform 5" id="5"/>
          <p:cNvSpPr/>
          <p:nvPr/>
        </p:nvSpPr>
        <p:spPr>
          <a:xfrm flipH="false" flipV="false" rot="0">
            <a:off x="8684721" y="2833620"/>
            <a:ext cx="9084951" cy="5768944"/>
          </a:xfrm>
          <a:custGeom>
            <a:avLst/>
            <a:gdLst/>
            <a:ahLst/>
            <a:cxnLst/>
            <a:rect r="r" b="b" t="t" l="l"/>
            <a:pathLst>
              <a:path h="5768944" w="9084951">
                <a:moveTo>
                  <a:pt x="0" y="0"/>
                </a:moveTo>
                <a:lnTo>
                  <a:pt x="9084951" y="0"/>
                </a:lnTo>
                <a:lnTo>
                  <a:pt x="9084951" y="5768943"/>
                </a:lnTo>
                <a:lnTo>
                  <a:pt x="0" y="5768943"/>
                </a:lnTo>
                <a:lnTo>
                  <a:pt x="0" y="0"/>
                </a:lnTo>
                <a:close/>
              </a:path>
            </a:pathLst>
          </a:custGeom>
          <a:blipFill>
            <a:blip r:embed="rId4"/>
            <a:stretch>
              <a:fillRect l="0" t="0" r="0" b="0"/>
            </a:stretch>
          </a:blipFill>
        </p:spPr>
      </p:sp>
      <p:sp>
        <p:nvSpPr>
          <p:cNvPr name="TextBox 6" id="6"/>
          <p:cNvSpPr txBox="true"/>
          <p:nvPr/>
        </p:nvSpPr>
        <p:spPr>
          <a:xfrm rot="0">
            <a:off x="1028700" y="652496"/>
            <a:ext cx="16345125" cy="1790633"/>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Estimation du modèle avec auto_ARIMA</a:t>
            </a:r>
          </a:p>
        </p:txBody>
      </p:sp>
      <p:sp>
        <p:nvSpPr>
          <p:cNvPr name="TextBox 7" id="7"/>
          <p:cNvSpPr txBox="true"/>
          <p:nvPr/>
        </p:nvSpPr>
        <p:spPr>
          <a:xfrm rot="0">
            <a:off x="2325360" y="9059729"/>
            <a:ext cx="13751804" cy="882917"/>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FORECAST pour ARIMA(0,1,2)(0,1,1)[12] et ses résidus</a:t>
            </a:r>
          </a:p>
        </p:txBody>
      </p:sp>
      <p:sp>
        <p:nvSpPr>
          <p:cNvPr name="TextBox 8" id="8"/>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24</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882256" y="499067"/>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40005" y="1613759"/>
            <a:ext cx="6562585" cy="6562585"/>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74496" t="0" r="223" b="0"/>
              </a:stretch>
            </a:blipFill>
          </p:spPr>
        </p:sp>
      </p:grpSp>
      <p:sp>
        <p:nvSpPr>
          <p:cNvPr name="TextBox 7" id="7"/>
          <p:cNvSpPr txBox="true"/>
          <p:nvPr/>
        </p:nvSpPr>
        <p:spPr>
          <a:xfrm rot="0">
            <a:off x="7121679" y="2967779"/>
            <a:ext cx="8278893" cy="1091298"/>
          </a:xfrm>
          <a:prstGeom prst="rect">
            <a:avLst/>
          </a:prstGeom>
        </p:spPr>
        <p:txBody>
          <a:bodyPr anchor="t" rtlCol="false" tIns="0" lIns="0" bIns="0" rIns="0">
            <a:spAutoFit/>
          </a:bodyPr>
          <a:lstStyle/>
          <a:p>
            <a:pPr algn="ctr">
              <a:lnSpc>
                <a:spcPts val="8143"/>
              </a:lnSpc>
            </a:pPr>
            <a:r>
              <a:rPr lang="en-US" sz="8572" b="true">
                <a:solidFill>
                  <a:srgbClr val="36E9FD"/>
                </a:solidFill>
                <a:latin typeface="DM Sans Bold"/>
                <a:ea typeface="DM Sans Bold"/>
                <a:cs typeface="DM Sans Bold"/>
                <a:sym typeface="DM Sans Bold"/>
              </a:rPr>
              <a:t>Introduction</a:t>
            </a:r>
          </a:p>
        </p:txBody>
      </p:sp>
      <p:sp>
        <p:nvSpPr>
          <p:cNvPr name="TextBox 8" id="8"/>
          <p:cNvSpPr txBox="true"/>
          <p:nvPr/>
        </p:nvSpPr>
        <p:spPr>
          <a:xfrm rot="0">
            <a:off x="7847760" y="4124718"/>
            <a:ext cx="9725865" cy="2709522"/>
          </a:xfrm>
          <a:prstGeom prst="rect">
            <a:avLst/>
          </a:prstGeom>
        </p:spPr>
        <p:txBody>
          <a:bodyPr anchor="t" rtlCol="false" tIns="0" lIns="0" bIns="0" rIns="0">
            <a:spAutoFit/>
          </a:bodyPr>
          <a:lstStyle/>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Contexte</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Objectif</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Problèmatique</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1190625"/>
            <a:ext cx="15395403" cy="838443"/>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Intérprétation</a:t>
            </a:r>
          </a:p>
        </p:txBody>
      </p:sp>
      <p:sp>
        <p:nvSpPr>
          <p:cNvPr name="TextBox 5" id="5"/>
          <p:cNvSpPr txBox="true"/>
          <p:nvPr/>
        </p:nvSpPr>
        <p:spPr>
          <a:xfrm rot="0">
            <a:off x="1028700" y="3179533"/>
            <a:ext cx="16451442" cy="5523503"/>
          </a:xfrm>
          <a:prstGeom prst="rect">
            <a:avLst/>
          </a:prstGeom>
        </p:spPr>
        <p:txBody>
          <a:bodyPr anchor="t" rtlCol="false" tIns="0" lIns="0" bIns="0" rIns="0">
            <a:spAutoFit/>
          </a:bodyPr>
          <a:lstStyle/>
          <a:p>
            <a:pPr algn="l">
              <a:lnSpc>
                <a:spcPts val="5497"/>
              </a:lnSpc>
            </a:pPr>
            <a:r>
              <a:rPr lang="en-US" sz="3272">
                <a:solidFill>
                  <a:srgbClr val="FFFFFF"/>
                </a:solidFill>
                <a:latin typeface="Raleway"/>
                <a:ea typeface="Raleway"/>
                <a:cs typeface="Raleway"/>
                <a:sym typeface="Raleway"/>
              </a:rPr>
              <a:t>En comparaison avec les résultats précédents, les performances sur l’ensemble de test semblent légèrement améliorées en termes de RMSE (4.50 contre 4.96) et MAPE (9.43 contre 7.54), mais les autres indicateurs comme le ME et le MAE montrent des résultats assez similaires ou légèrement moins bons. </a:t>
            </a:r>
          </a:p>
          <a:p>
            <a:pPr algn="l">
              <a:lnSpc>
                <a:spcPts val="5497"/>
              </a:lnSpc>
            </a:pPr>
          </a:p>
          <a:p>
            <a:pPr algn="l">
              <a:lnSpc>
                <a:spcPts val="5497"/>
              </a:lnSpc>
            </a:pPr>
            <a:r>
              <a:rPr lang="en-US" sz="3272">
                <a:solidFill>
                  <a:srgbClr val="FFFFFF"/>
                </a:solidFill>
                <a:latin typeface="Raleway"/>
                <a:ea typeface="Raleway"/>
                <a:cs typeface="Raleway"/>
                <a:sym typeface="Raleway"/>
              </a:rPr>
              <a:t>Les résultats actuels montrent une légère amélioration en termes de précision sur l’ensemble de test (RMSE et MAPE), mais l’autocorrélation résiduelle dans les résultats de test indique qu’il y a encore des améliorations possibles.</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25</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70894"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576242" y="4443164"/>
            <a:ext cx="1878854" cy="2612164"/>
          </a:xfrm>
          <a:custGeom>
            <a:avLst/>
            <a:gdLst/>
            <a:ahLst/>
            <a:cxnLst/>
            <a:rect r="r" b="b" t="t" l="l"/>
            <a:pathLst>
              <a:path h="2612164" w="1878854">
                <a:moveTo>
                  <a:pt x="0" y="0"/>
                </a:moveTo>
                <a:lnTo>
                  <a:pt x="1878854" y="0"/>
                </a:lnTo>
                <a:lnTo>
                  <a:pt x="1878854" y="2612164"/>
                </a:lnTo>
                <a:lnTo>
                  <a:pt x="0" y="2612164"/>
                </a:lnTo>
                <a:lnTo>
                  <a:pt x="0" y="0"/>
                </a:lnTo>
                <a:close/>
              </a:path>
            </a:pathLst>
          </a:custGeom>
          <a:blipFill>
            <a:blip r:embed="rId3"/>
            <a:stretch>
              <a:fillRect l="-153253" t="-8482" r="-301557" b="0"/>
            </a:stretch>
          </a:blipFill>
        </p:spPr>
      </p:sp>
      <p:sp>
        <p:nvSpPr>
          <p:cNvPr name="TextBox 5" id="5"/>
          <p:cNvSpPr txBox="true"/>
          <p:nvPr/>
        </p:nvSpPr>
        <p:spPr>
          <a:xfrm rot="0">
            <a:off x="4161325" y="2314826"/>
            <a:ext cx="9965350" cy="1091298"/>
          </a:xfrm>
          <a:prstGeom prst="rect">
            <a:avLst/>
          </a:prstGeom>
        </p:spPr>
        <p:txBody>
          <a:bodyPr anchor="t" rtlCol="false" tIns="0" lIns="0" bIns="0" rIns="0">
            <a:spAutoFit/>
          </a:bodyPr>
          <a:lstStyle/>
          <a:p>
            <a:pPr algn="ctr">
              <a:lnSpc>
                <a:spcPts val="8143"/>
              </a:lnSpc>
            </a:pPr>
            <a:r>
              <a:rPr lang="en-US" sz="8572" b="true">
                <a:solidFill>
                  <a:srgbClr val="36E9FD"/>
                </a:solidFill>
                <a:latin typeface="DM Sans Bold"/>
                <a:ea typeface="DM Sans Bold"/>
                <a:cs typeface="DM Sans Bold"/>
                <a:sym typeface="DM Sans Bold"/>
              </a:rPr>
              <a:t>Facebook Prophet</a:t>
            </a:r>
          </a:p>
        </p:txBody>
      </p:sp>
      <p:sp>
        <p:nvSpPr>
          <p:cNvPr name="TextBox 6" id="6"/>
          <p:cNvSpPr txBox="true"/>
          <p:nvPr/>
        </p:nvSpPr>
        <p:spPr>
          <a:xfrm rot="0">
            <a:off x="2749287" y="4690654"/>
            <a:ext cx="12506077" cy="1256591"/>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Facebook Prophet est un modèle de prévision conçu pour traiter des séries temporelles avec des tendances non linéaires, de la saisonnalité multiple, et des effets ponctuels.</a:t>
            </a:r>
          </a:p>
        </p:txBody>
      </p:sp>
      <p:sp>
        <p:nvSpPr>
          <p:cNvPr name="TextBox 7" id="7"/>
          <p:cNvSpPr txBox="true"/>
          <p:nvPr/>
        </p:nvSpPr>
        <p:spPr>
          <a:xfrm rot="0">
            <a:off x="2890961" y="6217881"/>
            <a:ext cx="12506077" cy="837447"/>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Parmi ses avantages principaux, Prophet se distingue par sa simplicité d’utilisation, son robustesse face aux données manquantes et sa capacité à gérer des anomalies.</a:t>
            </a:r>
          </a:p>
        </p:txBody>
      </p:sp>
      <p:sp>
        <p:nvSpPr>
          <p:cNvPr name="TextBox 8" id="8"/>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26</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p:nvPr/>
        </p:nvGrpSpPr>
        <p:grpSpPr>
          <a:xfrm rot="0">
            <a:off x="1431227" y="5523737"/>
            <a:ext cx="14950011" cy="1175657"/>
            <a:chOff x="0" y="0"/>
            <a:chExt cx="3937451" cy="309638"/>
          </a:xfrm>
        </p:grpSpPr>
        <p:sp>
          <p:nvSpPr>
            <p:cNvPr name="Freeform 5" id="5"/>
            <p:cNvSpPr/>
            <p:nvPr/>
          </p:nvSpPr>
          <p:spPr>
            <a:xfrm flipH="false" flipV="false" rot="0">
              <a:off x="0" y="0"/>
              <a:ext cx="3937452" cy="309638"/>
            </a:xfrm>
            <a:custGeom>
              <a:avLst/>
              <a:gdLst/>
              <a:ahLst/>
              <a:cxnLst/>
              <a:rect r="r" b="b" t="t" l="l"/>
              <a:pathLst>
                <a:path h="309638" w="3937452">
                  <a:moveTo>
                    <a:pt x="0" y="0"/>
                  </a:moveTo>
                  <a:lnTo>
                    <a:pt x="3937452" y="0"/>
                  </a:lnTo>
                  <a:lnTo>
                    <a:pt x="3937452" y="309638"/>
                  </a:lnTo>
                  <a:lnTo>
                    <a:pt x="0" y="309638"/>
                  </a:lnTo>
                  <a:close/>
                </a:path>
              </a:pathLst>
            </a:custGeom>
            <a:solidFill>
              <a:srgbClr val="36E9FD"/>
            </a:solidFill>
          </p:spPr>
        </p:sp>
        <p:sp>
          <p:nvSpPr>
            <p:cNvPr name="TextBox 6" id="6"/>
            <p:cNvSpPr txBox="true"/>
            <p:nvPr/>
          </p:nvSpPr>
          <p:spPr>
            <a:xfrm>
              <a:off x="0" y="-47625"/>
              <a:ext cx="3937451" cy="357263"/>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5400000">
            <a:off x="3826709" y="6004963"/>
            <a:ext cx="337650" cy="1365496"/>
          </a:xfrm>
          <a:custGeom>
            <a:avLst/>
            <a:gdLst/>
            <a:ahLst/>
            <a:cxnLst/>
            <a:rect r="r" b="b" t="t" l="l"/>
            <a:pathLst>
              <a:path h="1365496" w="337650">
                <a:moveTo>
                  <a:pt x="0" y="0"/>
                </a:moveTo>
                <a:lnTo>
                  <a:pt x="337650" y="0"/>
                </a:lnTo>
                <a:lnTo>
                  <a:pt x="337650" y="1365495"/>
                </a:lnTo>
                <a:lnTo>
                  <a:pt x="0" y="1365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71438" y="2476678"/>
            <a:ext cx="16345125" cy="1790545"/>
          </a:xfrm>
          <a:prstGeom prst="rect">
            <a:avLst/>
          </a:prstGeom>
        </p:spPr>
        <p:txBody>
          <a:bodyPr anchor="t" rtlCol="false" tIns="0" lIns="0" bIns="0" rIns="0">
            <a:spAutoFit/>
          </a:bodyPr>
          <a:lstStyle/>
          <a:p>
            <a:pPr algn="ctr">
              <a:lnSpc>
                <a:spcPts val="6837"/>
              </a:lnSpc>
            </a:pPr>
            <a:r>
              <a:rPr lang="en-US" sz="7197" b="true">
                <a:solidFill>
                  <a:srgbClr val="FFFFFF"/>
                </a:solidFill>
                <a:latin typeface="DM Sans Bold"/>
                <a:ea typeface="DM Sans Bold"/>
                <a:cs typeface="DM Sans Bold"/>
                <a:sym typeface="DM Sans Bold"/>
              </a:rPr>
              <a:t>Équation mathématique du modèle Prophet</a:t>
            </a:r>
          </a:p>
        </p:txBody>
      </p:sp>
      <p:sp>
        <p:nvSpPr>
          <p:cNvPr name="TextBox 9" id="9"/>
          <p:cNvSpPr txBox="true"/>
          <p:nvPr/>
        </p:nvSpPr>
        <p:spPr>
          <a:xfrm rot="0">
            <a:off x="402891" y="4419623"/>
            <a:ext cx="8550782" cy="516544"/>
          </a:xfrm>
          <a:prstGeom prst="rect">
            <a:avLst/>
          </a:prstGeom>
        </p:spPr>
        <p:txBody>
          <a:bodyPr anchor="t" rtlCol="false" tIns="0" lIns="0" bIns="0" rIns="0">
            <a:spAutoFit/>
          </a:bodyPr>
          <a:lstStyle/>
          <a:p>
            <a:pPr algn="just">
              <a:lnSpc>
                <a:spcPts val="4057"/>
              </a:lnSpc>
              <a:spcBef>
                <a:spcPct val="0"/>
              </a:spcBef>
            </a:pPr>
            <a:r>
              <a:rPr lang="en-US" sz="3145">
                <a:solidFill>
                  <a:srgbClr val="FFFFFF"/>
                </a:solidFill>
                <a:latin typeface="Raleway"/>
                <a:ea typeface="Raleway"/>
                <a:cs typeface="Raleway"/>
                <a:sym typeface="Raleway"/>
              </a:rPr>
              <a:t>L’équation du modèle Prophet est la suivante :</a:t>
            </a:r>
          </a:p>
        </p:txBody>
      </p:sp>
      <p:sp>
        <p:nvSpPr>
          <p:cNvPr name="Freeform 10" id="10"/>
          <p:cNvSpPr/>
          <p:nvPr/>
        </p:nvSpPr>
        <p:spPr>
          <a:xfrm flipH="false" flipV="false" rot="-5400000">
            <a:off x="6119085" y="5874564"/>
            <a:ext cx="379778" cy="1535866"/>
          </a:xfrm>
          <a:custGeom>
            <a:avLst/>
            <a:gdLst/>
            <a:ahLst/>
            <a:cxnLst/>
            <a:rect r="r" b="b" t="t" l="l"/>
            <a:pathLst>
              <a:path h="1535866" w="379778">
                <a:moveTo>
                  <a:pt x="0" y="0"/>
                </a:moveTo>
                <a:lnTo>
                  <a:pt x="379778" y="0"/>
                </a:lnTo>
                <a:lnTo>
                  <a:pt x="379778" y="1535866"/>
                </a:lnTo>
                <a:lnTo>
                  <a:pt x="0" y="1535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5400000">
            <a:off x="8299399" y="5950941"/>
            <a:ext cx="373165" cy="1509125"/>
          </a:xfrm>
          <a:custGeom>
            <a:avLst/>
            <a:gdLst/>
            <a:ahLst/>
            <a:cxnLst/>
            <a:rect r="r" b="b" t="t" l="l"/>
            <a:pathLst>
              <a:path h="1509125" w="373165">
                <a:moveTo>
                  <a:pt x="0" y="0"/>
                </a:moveTo>
                <a:lnTo>
                  <a:pt x="373166" y="0"/>
                </a:lnTo>
                <a:lnTo>
                  <a:pt x="373166" y="1509125"/>
                </a:lnTo>
                <a:lnTo>
                  <a:pt x="0" y="1509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5400000">
            <a:off x="10475978" y="5950941"/>
            <a:ext cx="373165" cy="1509125"/>
          </a:xfrm>
          <a:custGeom>
            <a:avLst/>
            <a:gdLst/>
            <a:ahLst/>
            <a:cxnLst/>
            <a:rect r="r" b="b" t="t" l="l"/>
            <a:pathLst>
              <a:path h="1509125" w="373165">
                <a:moveTo>
                  <a:pt x="0" y="0"/>
                </a:moveTo>
                <a:lnTo>
                  <a:pt x="373166" y="0"/>
                </a:lnTo>
                <a:lnTo>
                  <a:pt x="373166" y="1509125"/>
                </a:lnTo>
                <a:lnTo>
                  <a:pt x="0" y="1509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400000">
            <a:off x="12745551" y="6038000"/>
            <a:ext cx="327089" cy="1322788"/>
          </a:xfrm>
          <a:custGeom>
            <a:avLst/>
            <a:gdLst/>
            <a:ahLst/>
            <a:cxnLst/>
            <a:rect r="r" b="b" t="t" l="l"/>
            <a:pathLst>
              <a:path h="1322788" w="327089">
                <a:moveTo>
                  <a:pt x="0" y="0"/>
                </a:moveTo>
                <a:lnTo>
                  <a:pt x="327089" y="0"/>
                </a:lnTo>
                <a:lnTo>
                  <a:pt x="327089" y="1322788"/>
                </a:lnTo>
                <a:lnTo>
                  <a:pt x="0" y="1322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2840217" y="6834936"/>
            <a:ext cx="2310633" cy="395945"/>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La prèvision</a:t>
            </a:r>
          </a:p>
        </p:txBody>
      </p:sp>
      <p:sp>
        <p:nvSpPr>
          <p:cNvPr name="TextBox 15" id="15"/>
          <p:cNvSpPr txBox="true"/>
          <p:nvPr/>
        </p:nvSpPr>
        <p:spPr>
          <a:xfrm rot="0">
            <a:off x="5153658" y="6834936"/>
            <a:ext cx="2310633" cy="395945"/>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La tendance</a:t>
            </a:r>
          </a:p>
        </p:txBody>
      </p:sp>
      <p:grpSp>
        <p:nvGrpSpPr>
          <p:cNvPr name="Group 16" id="16"/>
          <p:cNvGrpSpPr/>
          <p:nvPr/>
        </p:nvGrpSpPr>
        <p:grpSpPr>
          <a:xfrm rot="0">
            <a:off x="3401475" y="5755016"/>
            <a:ext cx="10169015" cy="763870"/>
            <a:chOff x="0" y="0"/>
            <a:chExt cx="13558686" cy="1018493"/>
          </a:xfrm>
        </p:grpSpPr>
        <p:sp>
          <p:nvSpPr>
            <p:cNvPr name="Freeform 17" id="17"/>
            <p:cNvSpPr/>
            <p:nvPr/>
          </p:nvSpPr>
          <p:spPr>
            <a:xfrm flipH="false" flipV="false" rot="0">
              <a:off x="0" y="0"/>
              <a:ext cx="13558686" cy="1018493"/>
            </a:xfrm>
            <a:custGeom>
              <a:avLst/>
              <a:gdLst/>
              <a:ahLst/>
              <a:cxnLst/>
              <a:rect r="r" b="b" t="t" l="l"/>
              <a:pathLst>
                <a:path h="1018493" w="13558686">
                  <a:moveTo>
                    <a:pt x="0" y="0"/>
                  </a:moveTo>
                  <a:lnTo>
                    <a:pt x="13558686" y="0"/>
                  </a:lnTo>
                  <a:lnTo>
                    <a:pt x="13558686" y="1018493"/>
                  </a:lnTo>
                  <a:lnTo>
                    <a:pt x="0" y="1018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8" id="18"/>
          <p:cNvSpPr txBox="true"/>
          <p:nvPr/>
        </p:nvSpPr>
        <p:spPr>
          <a:xfrm rot="0">
            <a:off x="7330665" y="6834936"/>
            <a:ext cx="2310633" cy="395945"/>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La saisonnalité</a:t>
            </a:r>
          </a:p>
        </p:txBody>
      </p:sp>
      <p:sp>
        <p:nvSpPr>
          <p:cNvPr name="TextBox 19" id="19"/>
          <p:cNvSpPr txBox="true"/>
          <p:nvPr/>
        </p:nvSpPr>
        <p:spPr>
          <a:xfrm rot="0">
            <a:off x="9641299" y="6834936"/>
            <a:ext cx="2310633" cy="395945"/>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jours fériés</a:t>
            </a:r>
          </a:p>
        </p:txBody>
      </p:sp>
      <p:sp>
        <p:nvSpPr>
          <p:cNvPr name="TextBox 20" id="20"/>
          <p:cNvSpPr txBox="true"/>
          <p:nvPr/>
        </p:nvSpPr>
        <p:spPr>
          <a:xfrm rot="0">
            <a:off x="11951932" y="6834936"/>
            <a:ext cx="2310633" cy="395945"/>
          </a:xfrm>
          <a:prstGeom prst="rect">
            <a:avLst/>
          </a:prstGeom>
        </p:spPr>
        <p:txBody>
          <a:bodyPr anchor="t" rtlCol="false" tIns="0" lIns="0" bIns="0" rIns="0">
            <a:spAutoFit/>
          </a:bodyPr>
          <a:lstStyle/>
          <a:p>
            <a:pPr algn="ctr">
              <a:lnSpc>
                <a:spcPts val="3119"/>
              </a:lnSpc>
              <a:spcBef>
                <a:spcPct val="0"/>
              </a:spcBef>
            </a:pPr>
            <a:r>
              <a:rPr lang="en-US" sz="2227">
                <a:solidFill>
                  <a:srgbClr val="FFFFFF"/>
                </a:solidFill>
                <a:latin typeface="Raleway"/>
                <a:ea typeface="Raleway"/>
                <a:cs typeface="Raleway"/>
                <a:sym typeface="Raleway"/>
              </a:rPr>
              <a:t>l’erreur</a:t>
            </a:r>
          </a:p>
        </p:txBody>
      </p:sp>
      <p:sp>
        <p:nvSpPr>
          <p:cNvPr name="TextBox 21" id="21"/>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27</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971438" y="2476678"/>
            <a:ext cx="16345125" cy="1790545"/>
          </a:xfrm>
          <a:prstGeom prst="rect">
            <a:avLst/>
          </a:prstGeom>
        </p:spPr>
        <p:txBody>
          <a:bodyPr anchor="t" rtlCol="false" tIns="0" lIns="0" bIns="0" rIns="0">
            <a:spAutoFit/>
          </a:bodyPr>
          <a:lstStyle/>
          <a:p>
            <a:pPr algn="ctr">
              <a:lnSpc>
                <a:spcPts val="6837"/>
              </a:lnSpc>
            </a:pPr>
            <a:r>
              <a:rPr lang="en-US" sz="7197" b="true">
                <a:solidFill>
                  <a:srgbClr val="FFFFFF"/>
                </a:solidFill>
                <a:latin typeface="DM Sans Bold"/>
                <a:ea typeface="DM Sans Bold"/>
                <a:cs typeface="DM Sans Bold"/>
                <a:sym typeface="DM Sans Bold"/>
              </a:rPr>
              <a:t>Capacité de Prophet à modéliser la saisonnalité et les tendances</a:t>
            </a:r>
          </a:p>
        </p:txBody>
      </p:sp>
      <p:sp>
        <p:nvSpPr>
          <p:cNvPr name="TextBox 5" id="5"/>
          <p:cNvSpPr txBox="true"/>
          <p:nvPr/>
        </p:nvSpPr>
        <p:spPr>
          <a:xfrm rot="0">
            <a:off x="1473697" y="5019675"/>
            <a:ext cx="15785603" cy="3513981"/>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Facebook Prophet modélise efficacement la saisonnalité et les tendances en décomposant la série temporelle en trois composantes : </a:t>
            </a:r>
            <a:r>
              <a:rPr lang="en-US" b="true" sz="2873" i="true">
                <a:solidFill>
                  <a:srgbClr val="36E9FD"/>
                </a:solidFill>
                <a:latin typeface="Raleway Bold Italics"/>
                <a:ea typeface="Raleway Bold Italics"/>
                <a:cs typeface="Raleway Bold Italics"/>
                <a:sym typeface="Raleway Bold Italics"/>
              </a:rPr>
              <a:t>tendance, saisonnalité et les jours fériés.</a:t>
            </a:r>
            <a:r>
              <a:rPr lang="en-US" b="true" sz="2873" i="true">
                <a:solidFill>
                  <a:srgbClr val="FFFFFF"/>
                </a:solidFill>
                <a:latin typeface="Raleway Bold Italics"/>
                <a:ea typeface="Raleway Bold Italics"/>
                <a:cs typeface="Raleway Bold Italics"/>
                <a:sym typeface="Raleway Bold Italics"/>
              </a:rPr>
              <a:t>.</a:t>
            </a:r>
            <a:r>
              <a:rPr lang="en-US" sz="2873" i="true">
                <a:solidFill>
                  <a:srgbClr val="FFFFFF"/>
                </a:solidFill>
                <a:latin typeface="Raleway Italics"/>
                <a:ea typeface="Raleway Italics"/>
                <a:cs typeface="Raleway Italics"/>
                <a:sym typeface="Raleway Italics"/>
              </a:rPr>
              <a:t> Il capture les tendances non linéaires avec des points de rupture ajustables et gère plusieurs types de saisonnalité (annuelle, hebdomadaire, quotidienne), tout en permettant d’ajouter des cycles personnalisés. </a:t>
            </a:r>
          </a:p>
          <a:p>
            <a:pPr algn="just">
              <a:lnSpc>
                <a:spcPts val="4655"/>
              </a:lnSpc>
            </a:pP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28</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7327581" y="3895042"/>
            <a:ext cx="3031961" cy="3031961"/>
          </a:xfrm>
          <a:custGeom>
            <a:avLst/>
            <a:gdLst/>
            <a:ahLst/>
            <a:cxnLst/>
            <a:rect r="r" b="b" t="t" l="l"/>
            <a:pathLst>
              <a:path h="3031961" w="3031961">
                <a:moveTo>
                  <a:pt x="0" y="0"/>
                </a:moveTo>
                <a:lnTo>
                  <a:pt x="3031961" y="0"/>
                </a:lnTo>
                <a:lnTo>
                  <a:pt x="3031961" y="3031961"/>
                </a:lnTo>
                <a:lnTo>
                  <a:pt x="0" y="3031961"/>
                </a:lnTo>
                <a:lnTo>
                  <a:pt x="0" y="0"/>
                </a:lnTo>
                <a:close/>
              </a:path>
            </a:pathLst>
          </a:custGeom>
          <a:blipFill>
            <a:blip r:embed="rId3"/>
            <a:stretch>
              <a:fillRect l="0" t="0" r="0" b="0"/>
            </a:stretch>
          </a:blipFill>
        </p:spPr>
      </p:sp>
      <p:sp>
        <p:nvSpPr>
          <p:cNvPr name="Freeform 5" id="5"/>
          <p:cNvSpPr/>
          <p:nvPr/>
        </p:nvSpPr>
        <p:spPr>
          <a:xfrm flipH="false" flipV="false" rot="0">
            <a:off x="13121792" y="4083833"/>
            <a:ext cx="3064821" cy="3084896"/>
          </a:xfrm>
          <a:custGeom>
            <a:avLst/>
            <a:gdLst/>
            <a:ahLst/>
            <a:cxnLst/>
            <a:rect r="r" b="b" t="t" l="l"/>
            <a:pathLst>
              <a:path h="3084896" w="3064821">
                <a:moveTo>
                  <a:pt x="0" y="0"/>
                </a:moveTo>
                <a:lnTo>
                  <a:pt x="3064820" y="0"/>
                </a:lnTo>
                <a:lnTo>
                  <a:pt x="3064820" y="3084896"/>
                </a:lnTo>
                <a:lnTo>
                  <a:pt x="0" y="3084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09335" y="4041495"/>
            <a:ext cx="3053855" cy="3053855"/>
          </a:xfrm>
          <a:custGeom>
            <a:avLst/>
            <a:gdLst/>
            <a:ahLst/>
            <a:cxnLst/>
            <a:rect r="r" b="b" t="t" l="l"/>
            <a:pathLst>
              <a:path h="3053855" w="3053855">
                <a:moveTo>
                  <a:pt x="0" y="0"/>
                </a:moveTo>
                <a:lnTo>
                  <a:pt x="3053855" y="0"/>
                </a:lnTo>
                <a:lnTo>
                  <a:pt x="3053855" y="3053855"/>
                </a:lnTo>
                <a:lnTo>
                  <a:pt x="0" y="30538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2997" y="1775067"/>
            <a:ext cx="18075003" cy="2119976"/>
          </a:xfrm>
          <a:prstGeom prst="rect">
            <a:avLst/>
          </a:prstGeom>
        </p:spPr>
        <p:txBody>
          <a:bodyPr anchor="t" rtlCol="false" tIns="0" lIns="0" bIns="0" rIns="0">
            <a:spAutoFit/>
          </a:bodyPr>
          <a:lstStyle/>
          <a:p>
            <a:pPr algn="ctr">
              <a:lnSpc>
                <a:spcPts val="8143"/>
              </a:lnSpc>
            </a:pPr>
            <a:r>
              <a:rPr lang="en-US" sz="8572" b="true">
                <a:solidFill>
                  <a:srgbClr val="36E9FD"/>
                </a:solidFill>
                <a:latin typeface="DM Sans Bold"/>
                <a:ea typeface="DM Sans Bold"/>
                <a:cs typeface="DM Sans Bold"/>
                <a:sym typeface="DM Sans Bold"/>
              </a:rPr>
              <a:t>Capacité de Prophet à modéliser la saisonnalité et les tendances</a:t>
            </a:r>
          </a:p>
        </p:txBody>
      </p:sp>
      <p:sp>
        <p:nvSpPr>
          <p:cNvPr name="TextBox 8" id="8"/>
          <p:cNvSpPr txBox="true"/>
          <p:nvPr/>
        </p:nvSpPr>
        <p:spPr>
          <a:xfrm rot="0">
            <a:off x="1004607" y="7319257"/>
            <a:ext cx="4063311" cy="640221"/>
          </a:xfrm>
          <a:prstGeom prst="rect">
            <a:avLst/>
          </a:prstGeom>
        </p:spPr>
        <p:txBody>
          <a:bodyPr anchor="t" rtlCol="false" tIns="0" lIns="0" bIns="0" rIns="0">
            <a:spAutoFit/>
          </a:bodyPr>
          <a:lstStyle/>
          <a:p>
            <a:pPr algn="ctr">
              <a:lnSpc>
                <a:spcPts val="5141"/>
              </a:lnSpc>
            </a:pPr>
            <a:r>
              <a:rPr lang="en-US" sz="3985" i="true">
                <a:solidFill>
                  <a:srgbClr val="FFFFFF"/>
                </a:solidFill>
                <a:latin typeface="Raleway Italics"/>
                <a:ea typeface="Raleway Italics"/>
                <a:cs typeface="Raleway Italics"/>
                <a:sym typeface="Raleway Italics"/>
              </a:rPr>
              <a:t>Tendance</a:t>
            </a:r>
          </a:p>
        </p:txBody>
      </p:sp>
      <p:sp>
        <p:nvSpPr>
          <p:cNvPr name="TextBox 9" id="9"/>
          <p:cNvSpPr txBox="true"/>
          <p:nvPr/>
        </p:nvSpPr>
        <p:spPr>
          <a:xfrm rot="0">
            <a:off x="12960012" y="7319420"/>
            <a:ext cx="4063311" cy="640058"/>
          </a:xfrm>
          <a:prstGeom prst="rect">
            <a:avLst/>
          </a:prstGeom>
        </p:spPr>
        <p:txBody>
          <a:bodyPr anchor="t" rtlCol="false" tIns="0" lIns="0" bIns="0" rIns="0">
            <a:spAutoFit/>
          </a:bodyPr>
          <a:lstStyle/>
          <a:p>
            <a:pPr algn="ctr">
              <a:lnSpc>
                <a:spcPts val="5159"/>
              </a:lnSpc>
            </a:pPr>
            <a:r>
              <a:rPr lang="en-US" sz="3999" i="true">
                <a:solidFill>
                  <a:srgbClr val="FFFFFF"/>
                </a:solidFill>
                <a:latin typeface="Raleway Italics"/>
                <a:ea typeface="Raleway Italics"/>
                <a:cs typeface="Raleway Italics"/>
                <a:sym typeface="Raleway Italics"/>
              </a:rPr>
              <a:t>Jour férier</a:t>
            </a:r>
          </a:p>
        </p:txBody>
      </p:sp>
      <p:sp>
        <p:nvSpPr>
          <p:cNvPr name="TextBox 10" id="10"/>
          <p:cNvSpPr txBox="true"/>
          <p:nvPr/>
        </p:nvSpPr>
        <p:spPr>
          <a:xfrm rot="0">
            <a:off x="6982176" y="7319420"/>
            <a:ext cx="4063311" cy="640058"/>
          </a:xfrm>
          <a:prstGeom prst="rect">
            <a:avLst/>
          </a:prstGeom>
        </p:spPr>
        <p:txBody>
          <a:bodyPr anchor="t" rtlCol="false" tIns="0" lIns="0" bIns="0" rIns="0">
            <a:spAutoFit/>
          </a:bodyPr>
          <a:lstStyle/>
          <a:p>
            <a:pPr algn="ctr">
              <a:lnSpc>
                <a:spcPts val="5159"/>
              </a:lnSpc>
            </a:pPr>
            <a:r>
              <a:rPr lang="en-US" sz="3999" i="true">
                <a:solidFill>
                  <a:srgbClr val="FFFFFF"/>
                </a:solidFill>
                <a:latin typeface="Raleway Italics"/>
                <a:ea typeface="Raleway Italics"/>
                <a:cs typeface="Raleway Italics"/>
                <a:sym typeface="Raleway Italics"/>
              </a:rPr>
              <a:t>Saisonnalité</a:t>
            </a:r>
          </a:p>
        </p:txBody>
      </p:sp>
      <p:sp>
        <p:nvSpPr>
          <p:cNvPr name="TextBox 11" id="11"/>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29</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1398667" y="3899016"/>
            <a:ext cx="8119052" cy="6000126"/>
          </a:xfrm>
          <a:custGeom>
            <a:avLst/>
            <a:gdLst/>
            <a:ahLst/>
            <a:cxnLst/>
            <a:rect r="r" b="b" t="t" l="l"/>
            <a:pathLst>
              <a:path h="6000126" w="8119052">
                <a:moveTo>
                  <a:pt x="0" y="0"/>
                </a:moveTo>
                <a:lnTo>
                  <a:pt x="8119052" y="0"/>
                </a:lnTo>
                <a:lnTo>
                  <a:pt x="8119052" y="6000127"/>
                </a:lnTo>
                <a:lnTo>
                  <a:pt x="0" y="6000127"/>
                </a:lnTo>
                <a:lnTo>
                  <a:pt x="0" y="0"/>
                </a:lnTo>
                <a:close/>
              </a:path>
            </a:pathLst>
          </a:custGeom>
          <a:blipFill>
            <a:blip r:embed="rId3"/>
            <a:stretch>
              <a:fillRect l="0" t="0" r="0" b="0"/>
            </a:stretch>
          </a:blipFill>
        </p:spPr>
      </p:sp>
      <p:sp>
        <p:nvSpPr>
          <p:cNvPr name="AutoShape 5" id="5"/>
          <p:cNvSpPr/>
          <p:nvPr/>
        </p:nvSpPr>
        <p:spPr>
          <a:xfrm flipH="true">
            <a:off x="9517719" y="6899079"/>
            <a:ext cx="1446498" cy="0"/>
          </a:xfrm>
          <a:prstGeom prst="line">
            <a:avLst/>
          </a:prstGeom>
          <a:ln cap="flat" w="247650">
            <a:solidFill>
              <a:srgbClr val="36E9FD"/>
            </a:solidFill>
            <a:prstDash val="solid"/>
            <a:headEnd type="none" len="sm" w="sm"/>
            <a:tailEnd type="arrow" len="sm" w="med"/>
          </a:ln>
        </p:spPr>
      </p:sp>
      <p:grpSp>
        <p:nvGrpSpPr>
          <p:cNvPr name="Group 6" id="6"/>
          <p:cNvGrpSpPr/>
          <p:nvPr/>
        </p:nvGrpSpPr>
        <p:grpSpPr>
          <a:xfrm rot="0">
            <a:off x="10964216" y="4858626"/>
            <a:ext cx="6757812" cy="3690894"/>
            <a:chOff x="0" y="0"/>
            <a:chExt cx="1779835" cy="972087"/>
          </a:xfrm>
        </p:grpSpPr>
        <p:sp>
          <p:nvSpPr>
            <p:cNvPr name="Freeform 7" id="7"/>
            <p:cNvSpPr/>
            <p:nvPr/>
          </p:nvSpPr>
          <p:spPr>
            <a:xfrm flipH="false" flipV="false" rot="0">
              <a:off x="0" y="0"/>
              <a:ext cx="1779835" cy="972087"/>
            </a:xfrm>
            <a:custGeom>
              <a:avLst/>
              <a:gdLst/>
              <a:ahLst/>
              <a:cxnLst/>
              <a:rect r="r" b="b" t="t" l="l"/>
              <a:pathLst>
                <a:path h="972087" w="1779835">
                  <a:moveTo>
                    <a:pt x="45825" y="0"/>
                  </a:moveTo>
                  <a:lnTo>
                    <a:pt x="1734010" y="0"/>
                  </a:lnTo>
                  <a:cubicBezTo>
                    <a:pt x="1759319" y="0"/>
                    <a:pt x="1779835" y="20517"/>
                    <a:pt x="1779835" y="45825"/>
                  </a:cubicBezTo>
                  <a:lnTo>
                    <a:pt x="1779835" y="926262"/>
                  </a:lnTo>
                  <a:cubicBezTo>
                    <a:pt x="1779835" y="951571"/>
                    <a:pt x="1759319" y="972087"/>
                    <a:pt x="1734010" y="972087"/>
                  </a:cubicBezTo>
                  <a:lnTo>
                    <a:pt x="45825" y="972087"/>
                  </a:lnTo>
                  <a:cubicBezTo>
                    <a:pt x="20517" y="972087"/>
                    <a:pt x="0" y="951571"/>
                    <a:pt x="0" y="926262"/>
                  </a:cubicBezTo>
                  <a:lnTo>
                    <a:pt x="0" y="45825"/>
                  </a:lnTo>
                  <a:cubicBezTo>
                    <a:pt x="0" y="20517"/>
                    <a:pt x="20517" y="0"/>
                    <a:pt x="45825" y="0"/>
                  </a:cubicBezTo>
                  <a:close/>
                </a:path>
              </a:pathLst>
            </a:custGeom>
            <a:solidFill>
              <a:srgbClr val="29ABE3"/>
            </a:solidFill>
            <a:ln w="38100" cap="rnd">
              <a:solidFill>
                <a:srgbClr val="000000"/>
              </a:solidFill>
              <a:prstDash val="solid"/>
              <a:round/>
            </a:ln>
          </p:spPr>
        </p:sp>
        <p:sp>
          <p:nvSpPr>
            <p:cNvPr name="TextBox 8" id="8"/>
            <p:cNvSpPr txBox="true"/>
            <p:nvPr/>
          </p:nvSpPr>
          <p:spPr>
            <a:xfrm>
              <a:off x="0" y="-57150"/>
              <a:ext cx="1779835" cy="1029237"/>
            </a:xfrm>
            <a:prstGeom prst="rect">
              <a:avLst/>
            </a:prstGeom>
          </p:spPr>
          <p:txBody>
            <a:bodyPr anchor="ctr" rtlCol="false" tIns="50800" lIns="50800" bIns="50800" rIns="50800"/>
            <a:lstStyle/>
            <a:p>
              <a:pPr algn="ctr">
                <a:lnSpc>
                  <a:spcPts val="3679"/>
                </a:lnSpc>
              </a:pPr>
              <a:r>
                <a:rPr lang="en-US" sz="2627">
                  <a:solidFill>
                    <a:srgbClr val="FFFFFF"/>
                  </a:solidFill>
                  <a:latin typeface="Raleway"/>
                  <a:ea typeface="Raleway"/>
                  <a:cs typeface="Raleway"/>
                  <a:sym typeface="Raleway"/>
                </a:rPr>
                <a:t>Ce graphique montre les valeurs prévisionnelles de Recherche, où les points noirs représentent les données originales, la ligne bleue foncée représente la valeur prédite (yhat), et la zone bleu clair indique les valeurs yhat_upper et yhat_lower.</a:t>
              </a:r>
            </a:p>
          </p:txBody>
        </p:sp>
      </p:grpSp>
      <p:sp>
        <p:nvSpPr>
          <p:cNvPr name="TextBox 9" id="9"/>
          <p:cNvSpPr txBox="true"/>
          <p:nvPr/>
        </p:nvSpPr>
        <p:spPr>
          <a:xfrm rot="0">
            <a:off x="1028700" y="1190625"/>
            <a:ext cx="15395403" cy="838465"/>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Visualisation</a:t>
            </a:r>
          </a:p>
        </p:txBody>
      </p:sp>
      <p:sp>
        <p:nvSpPr>
          <p:cNvPr name="TextBox 10" id="10"/>
          <p:cNvSpPr txBox="true"/>
          <p:nvPr/>
        </p:nvSpPr>
        <p:spPr>
          <a:xfrm rot="0">
            <a:off x="867010" y="1952890"/>
            <a:ext cx="16553981" cy="1708702"/>
          </a:xfrm>
          <a:prstGeom prst="rect">
            <a:avLst/>
          </a:prstGeom>
        </p:spPr>
        <p:txBody>
          <a:bodyPr anchor="t" rtlCol="false" tIns="0" lIns="0" bIns="0" rIns="0">
            <a:spAutoFit/>
          </a:bodyPr>
          <a:lstStyle/>
          <a:p>
            <a:pPr algn="just">
              <a:lnSpc>
                <a:spcPts val="4519"/>
              </a:lnSpc>
            </a:pPr>
            <a:r>
              <a:rPr lang="en-US" sz="3228">
                <a:solidFill>
                  <a:srgbClr val="FFFFFF"/>
                </a:solidFill>
                <a:latin typeface="Raleway"/>
                <a:ea typeface="Raleway"/>
                <a:cs typeface="Raleway"/>
                <a:sym typeface="Raleway"/>
              </a:rPr>
              <a:t>On a préparé un dataframe pour Prophet, ajusté un modèle sans saisonnalités hebdomadaires ni journalières, créé des prévisions sur 12 mois, affiché un aperçu des résultats et visualisé les prévisions avec `dyplot.prophet`.</a:t>
            </a:r>
          </a:p>
        </p:txBody>
      </p:sp>
      <p:sp>
        <p:nvSpPr>
          <p:cNvPr name="TextBox 11" id="11"/>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30</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896511" y="2055280"/>
            <a:ext cx="7886954" cy="5156096"/>
          </a:xfrm>
          <a:custGeom>
            <a:avLst/>
            <a:gdLst/>
            <a:ahLst/>
            <a:cxnLst/>
            <a:rect r="r" b="b" t="t" l="l"/>
            <a:pathLst>
              <a:path h="5156096" w="7886954">
                <a:moveTo>
                  <a:pt x="0" y="0"/>
                </a:moveTo>
                <a:lnTo>
                  <a:pt x="7886954" y="0"/>
                </a:lnTo>
                <a:lnTo>
                  <a:pt x="7886954" y="5156096"/>
                </a:lnTo>
                <a:lnTo>
                  <a:pt x="0" y="5156096"/>
                </a:lnTo>
                <a:lnTo>
                  <a:pt x="0" y="0"/>
                </a:lnTo>
                <a:close/>
              </a:path>
            </a:pathLst>
          </a:custGeom>
          <a:blipFill>
            <a:blip r:embed="rId3"/>
            <a:stretch>
              <a:fillRect l="0" t="0" r="0" b="0"/>
            </a:stretch>
          </a:blipFill>
        </p:spPr>
      </p:sp>
      <p:sp>
        <p:nvSpPr>
          <p:cNvPr name="Freeform 5" id="5"/>
          <p:cNvSpPr/>
          <p:nvPr/>
        </p:nvSpPr>
        <p:spPr>
          <a:xfrm flipH="false" flipV="false" rot="0">
            <a:off x="9570363" y="2055280"/>
            <a:ext cx="8103884" cy="5156096"/>
          </a:xfrm>
          <a:custGeom>
            <a:avLst/>
            <a:gdLst/>
            <a:ahLst/>
            <a:cxnLst/>
            <a:rect r="r" b="b" t="t" l="l"/>
            <a:pathLst>
              <a:path h="5156096" w="8103884">
                <a:moveTo>
                  <a:pt x="0" y="0"/>
                </a:moveTo>
                <a:lnTo>
                  <a:pt x="8103884" y="0"/>
                </a:lnTo>
                <a:lnTo>
                  <a:pt x="8103884" y="5156096"/>
                </a:lnTo>
                <a:lnTo>
                  <a:pt x="0" y="5156096"/>
                </a:lnTo>
                <a:lnTo>
                  <a:pt x="0" y="0"/>
                </a:lnTo>
                <a:close/>
              </a:path>
            </a:pathLst>
          </a:custGeom>
          <a:blipFill>
            <a:blip r:embed="rId4"/>
            <a:stretch>
              <a:fillRect l="0" t="0" r="0" b="0"/>
            </a:stretch>
          </a:blipFill>
        </p:spPr>
      </p:sp>
      <p:sp>
        <p:nvSpPr>
          <p:cNvPr name="TextBox 6" id="6"/>
          <p:cNvSpPr txBox="true"/>
          <p:nvPr/>
        </p:nvSpPr>
        <p:spPr>
          <a:xfrm rot="0">
            <a:off x="1028700" y="652496"/>
            <a:ext cx="16345125" cy="923858"/>
          </a:xfrm>
          <a:prstGeom prst="rect">
            <a:avLst/>
          </a:prstGeom>
        </p:spPr>
        <p:txBody>
          <a:bodyPr anchor="t" rtlCol="false" tIns="0" lIns="0" bIns="0" rIns="0">
            <a:spAutoFit/>
          </a:bodyPr>
          <a:lstStyle/>
          <a:p>
            <a:pPr algn="ctr">
              <a:lnSpc>
                <a:spcPts val="6837"/>
              </a:lnSpc>
            </a:pPr>
            <a:r>
              <a:rPr lang="en-US" sz="7197" b="true">
                <a:solidFill>
                  <a:srgbClr val="36E9FD"/>
                </a:solidFill>
                <a:latin typeface="DM Sans Bold"/>
                <a:ea typeface="DM Sans Bold"/>
                <a:cs typeface="DM Sans Bold"/>
                <a:sym typeface="DM Sans Bold"/>
              </a:rPr>
              <a:t>Résidus</a:t>
            </a:r>
          </a:p>
        </p:txBody>
      </p:sp>
      <p:sp>
        <p:nvSpPr>
          <p:cNvPr name="TextBox 7" id="7"/>
          <p:cNvSpPr txBox="true"/>
          <p:nvPr/>
        </p:nvSpPr>
        <p:spPr>
          <a:xfrm rot="0">
            <a:off x="10056076" y="7735251"/>
            <a:ext cx="7203224" cy="1808934"/>
          </a:xfrm>
          <a:prstGeom prst="rect">
            <a:avLst/>
          </a:prstGeom>
        </p:spPr>
        <p:txBody>
          <a:bodyPr anchor="t" rtlCol="false" tIns="0" lIns="0" bIns="0" rIns="0">
            <a:spAutoFit/>
          </a:bodyPr>
          <a:lstStyle/>
          <a:p>
            <a:pPr algn="ctr">
              <a:lnSpc>
                <a:spcPts val="2825"/>
              </a:lnSpc>
            </a:pPr>
            <a:r>
              <a:rPr lang="en-US" sz="2974">
                <a:solidFill>
                  <a:srgbClr val="FFFFFF"/>
                </a:solidFill>
                <a:latin typeface="Raleway"/>
                <a:ea typeface="Raleway"/>
                <a:cs typeface="Raleway"/>
                <a:sym typeface="Raleway"/>
              </a:rPr>
              <a:t>Représentation graphique qui montre la saisonnalité du jeu de données sur une période annuelle et indique que les recherches atteignent un maximum en septembre.</a:t>
            </a:r>
          </a:p>
        </p:txBody>
      </p:sp>
      <p:sp>
        <p:nvSpPr>
          <p:cNvPr name="TextBox 8" id="8"/>
          <p:cNvSpPr txBox="true"/>
          <p:nvPr/>
        </p:nvSpPr>
        <p:spPr>
          <a:xfrm rot="0">
            <a:off x="781175" y="7823068"/>
            <a:ext cx="8117626" cy="1114693"/>
          </a:xfrm>
          <a:prstGeom prst="rect">
            <a:avLst/>
          </a:prstGeom>
        </p:spPr>
        <p:txBody>
          <a:bodyPr anchor="t" rtlCol="false" tIns="0" lIns="0" bIns="0" rIns="0">
            <a:spAutoFit/>
          </a:bodyPr>
          <a:lstStyle/>
          <a:p>
            <a:pPr algn="ctr">
              <a:lnSpc>
                <a:spcPts val="2858"/>
              </a:lnSpc>
            </a:pPr>
            <a:r>
              <a:rPr lang="en-US" sz="3008">
                <a:solidFill>
                  <a:srgbClr val="FFFFFF"/>
                </a:solidFill>
                <a:latin typeface="Raleway"/>
                <a:ea typeface="Raleway"/>
                <a:cs typeface="Raleway"/>
                <a:sym typeface="Raleway"/>
              </a:rPr>
              <a:t>Représentation graphique qui montre la tendance du jeu de données, indiquant que les recherches ont augmenté au fil du temps. </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31</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882256" y="499067"/>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40005" y="1613759"/>
            <a:ext cx="6562585" cy="6562585"/>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74496" t="0" r="223" b="0"/>
              </a:stretch>
            </a:blipFill>
          </p:spPr>
        </p:sp>
      </p:grpSp>
      <p:sp>
        <p:nvSpPr>
          <p:cNvPr name="TextBox 7" id="7"/>
          <p:cNvSpPr txBox="true"/>
          <p:nvPr/>
        </p:nvSpPr>
        <p:spPr>
          <a:xfrm rot="0">
            <a:off x="7402589" y="2506112"/>
            <a:ext cx="7934946" cy="1968103"/>
          </a:xfrm>
          <a:prstGeom prst="rect">
            <a:avLst/>
          </a:prstGeom>
        </p:spPr>
        <p:txBody>
          <a:bodyPr anchor="t" rtlCol="false" tIns="0" lIns="0" bIns="0" rIns="0">
            <a:spAutoFit/>
          </a:bodyPr>
          <a:lstStyle/>
          <a:p>
            <a:pPr algn="ctr">
              <a:lnSpc>
                <a:spcPts val="7512"/>
              </a:lnSpc>
            </a:pPr>
            <a:r>
              <a:rPr lang="en-US" sz="7908" b="true">
                <a:solidFill>
                  <a:srgbClr val="36E9FD"/>
                </a:solidFill>
                <a:latin typeface="DM Sans Bold"/>
                <a:ea typeface="DM Sans Bold"/>
                <a:cs typeface="DM Sans Bold"/>
                <a:sym typeface="DM Sans Bold"/>
              </a:rPr>
              <a:t>Comparaison des résultats </a:t>
            </a:r>
          </a:p>
        </p:txBody>
      </p:sp>
      <p:sp>
        <p:nvSpPr>
          <p:cNvPr name="TextBox 8" id="8"/>
          <p:cNvSpPr txBox="true"/>
          <p:nvPr/>
        </p:nvSpPr>
        <p:spPr>
          <a:xfrm rot="0">
            <a:off x="7533435" y="4622415"/>
            <a:ext cx="9725865" cy="1807510"/>
          </a:xfrm>
          <a:prstGeom prst="rect">
            <a:avLst/>
          </a:prstGeom>
        </p:spPr>
        <p:txBody>
          <a:bodyPr anchor="t" rtlCol="false" tIns="0" lIns="0" bIns="0" rIns="0">
            <a:spAutoFit/>
          </a:bodyPr>
          <a:lstStyle/>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Métrique d’évaluation</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Forces et faiblesses</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818513"/>
            <a:ext cx="15395403" cy="838465"/>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Les métriques d'évaluation</a:t>
            </a:r>
          </a:p>
        </p:txBody>
      </p:sp>
      <p:sp>
        <p:nvSpPr>
          <p:cNvPr name="TextBox 5" id="5"/>
          <p:cNvSpPr txBox="true"/>
          <p:nvPr/>
        </p:nvSpPr>
        <p:spPr>
          <a:xfrm rot="0">
            <a:off x="599038" y="2155064"/>
            <a:ext cx="17089923" cy="8254535"/>
          </a:xfrm>
          <a:prstGeom prst="rect">
            <a:avLst/>
          </a:prstGeom>
        </p:spPr>
        <p:txBody>
          <a:bodyPr anchor="t" rtlCol="false" tIns="0" lIns="0" bIns="0" rIns="0">
            <a:spAutoFit/>
          </a:bodyPr>
          <a:lstStyle/>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MSE (Mean Squared Error) </a:t>
            </a:r>
            <a:r>
              <a:rPr lang="en-US" sz="3028">
                <a:solidFill>
                  <a:srgbClr val="FFFFFF"/>
                </a:solidFill>
                <a:latin typeface="Raleway"/>
                <a:ea typeface="Raleway"/>
                <a:cs typeface="Raleway"/>
                <a:sym typeface="Raleway"/>
              </a:rPr>
              <a:t>: Moyenne des carrés des écarts entre les valeurs prédites et les valeurs réelles, mesurant l'erreur quadratique moyenne.</a:t>
            </a:r>
          </a:p>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RMSE (Root Mean Squared Error) :</a:t>
            </a:r>
            <a:r>
              <a:rPr lang="en-US" sz="3028">
                <a:solidFill>
                  <a:srgbClr val="FFFFFF"/>
                </a:solidFill>
                <a:latin typeface="Raleway"/>
                <a:ea typeface="Raleway"/>
                <a:cs typeface="Raleway"/>
                <a:sym typeface="Raleway"/>
              </a:rPr>
              <a:t> Racine carrée du MSE, fournissant une mesure de l'erreur en gardant les unités des valeurs d'origine.</a:t>
            </a:r>
          </a:p>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MAE (Mean Absolute Error) :</a:t>
            </a:r>
            <a:r>
              <a:rPr lang="en-US" sz="3028">
                <a:solidFill>
                  <a:srgbClr val="FFFFFF"/>
                </a:solidFill>
                <a:latin typeface="Raleway"/>
                <a:ea typeface="Raleway"/>
                <a:cs typeface="Raleway"/>
                <a:sym typeface="Raleway"/>
              </a:rPr>
              <a:t> Moyenne des valeurs absolues des écarts entre les valeurs prédites et réelles, mesurant l'erreur absolue moyenne.</a:t>
            </a:r>
          </a:p>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MAPE (Mean Absolute Percentage Error) :</a:t>
            </a:r>
            <a:r>
              <a:rPr lang="en-US" sz="3028">
                <a:solidFill>
                  <a:srgbClr val="FFFFFF"/>
                </a:solidFill>
                <a:latin typeface="Raleway"/>
                <a:ea typeface="Raleway"/>
                <a:cs typeface="Raleway"/>
                <a:sym typeface="Raleway"/>
              </a:rPr>
              <a:t> Moyenne des erreurs absolues en pourcentage par rapport aux valeurs réelles, indiquant l'erreur moyenne en termes relatifs.</a:t>
            </a:r>
          </a:p>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MASE (Mean Absolute Scaled Error) :</a:t>
            </a:r>
            <a:r>
              <a:rPr lang="en-US" sz="3028">
                <a:solidFill>
                  <a:srgbClr val="FFFFFF"/>
                </a:solidFill>
                <a:latin typeface="Raleway"/>
                <a:ea typeface="Raleway"/>
                <a:cs typeface="Raleway"/>
                <a:sym typeface="Raleway"/>
              </a:rPr>
              <a:t> Erreur absolue moyenne divisée par l'erreur moyenne d'un modèle de base naïf, permettant de comparer la précision de modèles différents.</a:t>
            </a:r>
          </a:p>
          <a:p>
            <a:pPr algn="l" marL="653843" indent="-326922" lvl="1">
              <a:lnSpc>
                <a:spcPts val="5087"/>
              </a:lnSpc>
              <a:buFont typeface="Arial"/>
              <a:buChar char="•"/>
            </a:pPr>
            <a:r>
              <a:rPr lang="en-US" b="true" sz="3028">
                <a:solidFill>
                  <a:srgbClr val="FFFFFF"/>
                </a:solidFill>
                <a:latin typeface="Raleway Bold"/>
                <a:ea typeface="Raleway Bold"/>
                <a:cs typeface="Raleway Bold"/>
                <a:sym typeface="Raleway Bold"/>
              </a:rPr>
              <a:t>MPE (Mean Percentage Error) :</a:t>
            </a:r>
            <a:r>
              <a:rPr lang="en-US" sz="3028">
                <a:solidFill>
                  <a:srgbClr val="FFFFFF"/>
                </a:solidFill>
                <a:latin typeface="Raleway"/>
                <a:ea typeface="Raleway"/>
                <a:cs typeface="Raleway"/>
                <a:sym typeface="Raleway"/>
              </a:rPr>
              <a:t> Moyenne des erreurs en pourcentage, pouvant indiquer le biais directionnel des prédictions par rapport aux valeurs réelles.</a:t>
            </a:r>
          </a:p>
          <a:p>
            <a:pPr algn="l">
              <a:lnSpc>
                <a:spcPts val="5087"/>
              </a:lnSpc>
            </a:pP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32</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818513"/>
            <a:ext cx="16230600" cy="1629040"/>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Comparaison des métriques des 2 modèles</a:t>
            </a:r>
          </a:p>
        </p:txBody>
      </p:sp>
      <p:sp>
        <p:nvSpPr>
          <p:cNvPr name="TextBox 5" id="5"/>
          <p:cNvSpPr txBox="true"/>
          <p:nvPr/>
        </p:nvSpPr>
        <p:spPr>
          <a:xfrm rot="0">
            <a:off x="599038" y="2155064"/>
            <a:ext cx="17279839" cy="7171352"/>
          </a:xfrm>
          <a:prstGeom prst="rect">
            <a:avLst/>
          </a:prstGeom>
        </p:spPr>
        <p:txBody>
          <a:bodyPr anchor="t" rtlCol="false" tIns="0" lIns="0" bIns="0" rIns="0">
            <a:spAutoFit/>
          </a:bodyPr>
          <a:lstStyle/>
          <a:p>
            <a:pPr algn="l">
              <a:lnSpc>
                <a:spcPts val="4751"/>
              </a:lnSpc>
            </a:pPr>
            <a:r>
              <a:rPr lang="en-US" sz="2828" u="sng" b="true">
                <a:solidFill>
                  <a:srgbClr val="FFFFFF"/>
                </a:solidFill>
                <a:latin typeface="Raleway Bold"/>
                <a:ea typeface="Raleway Bold"/>
                <a:cs typeface="Raleway Bold"/>
                <a:sym typeface="Raleway Bold"/>
              </a:rPr>
              <a:t>MSE (Mean Squared Error):</a:t>
            </a:r>
            <a:r>
              <a:rPr lang="en-US" sz="2828">
                <a:solidFill>
                  <a:srgbClr val="FFFFFF"/>
                </a:solidFill>
                <a:latin typeface="Raleway"/>
                <a:ea typeface="Raleway"/>
                <a:cs typeface="Raleway"/>
                <a:sym typeface="Raleway"/>
              </a:rPr>
              <a:t> </a:t>
            </a:r>
          </a:p>
          <a:p>
            <a:pPr algn="l" marL="610665" indent="-305332" lvl="1">
              <a:lnSpc>
                <a:spcPts val="4751"/>
              </a:lnSpc>
              <a:buFont typeface="Arial"/>
              <a:buChar char="•"/>
            </a:pPr>
            <a:r>
              <a:rPr lang="en-US" sz="2828">
                <a:solidFill>
                  <a:srgbClr val="FFFFFF"/>
                </a:solidFill>
                <a:latin typeface="Raleway"/>
                <a:ea typeface="Raleway"/>
                <a:cs typeface="Raleway"/>
                <a:sym typeface="Raleway"/>
              </a:rPr>
              <a:t> SARIMA : 13.87 </a:t>
            </a:r>
          </a:p>
          <a:p>
            <a:pPr algn="l" marL="610665" indent="-305332" lvl="1">
              <a:lnSpc>
                <a:spcPts val="4751"/>
              </a:lnSpc>
              <a:buFont typeface="Arial"/>
              <a:buChar char="•"/>
            </a:pPr>
            <a:r>
              <a:rPr lang="en-US" sz="2828">
                <a:solidFill>
                  <a:srgbClr val="FFFFFF"/>
                </a:solidFill>
                <a:latin typeface="Raleway"/>
                <a:ea typeface="Raleway"/>
                <a:cs typeface="Raleway"/>
                <a:sym typeface="Raleway"/>
              </a:rPr>
              <a:t>•Prophet : 52.93 </a:t>
            </a:r>
          </a:p>
          <a:p>
            <a:pPr algn="l">
              <a:lnSpc>
                <a:spcPts val="4751"/>
              </a:lnSpc>
            </a:pPr>
            <a:r>
              <a:rPr lang="en-US" sz="2828">
                <a:solidFill>
                  <a:srgbClr val="FFFFFF"/>
                </a:solidFill>
                <a:latin typeface="Raleway"/>
                <a:ea typeface="Raleway"/>
                <a:cs typeface="Raleway"/>
                <a:sym typeface="Raleway"/>
              </a:rPr>
              <a:t>Le MSE est une mesure de l’erreur quadratique moyenne entre les valeurs observées et les prévisions. Un MSE plus faible est préférable. Ici, SARIMA a un MSE beaucoup plus faible, ce qui suggère que le modèle SARIMA a des erreurs de prédiction plus petites en moyenne comparé à Prophet.</a:t>
            </a:r>
          </a:p>
          <a:p>
            <a:pPr algn="l">
              <a:lnSpc>
                <a:spcPts val="4751"/>
              </a:lnSpc>
            </a:pPr>
            <a:r>
              <a:rPr lang="en-US" sz="2828" u="sng" b="true">
                <a:solidFill>
                  <a:srgbClr val="FFFFFF"/>
                </a:solidFill>
                <a:latin typeface="Raleway Bold"/>
                <a:ea typeface="Raleway Bold"/>
                <a:cs typeface="Raleway Bold"/>
                <a:sym typeface="Raleway Bold"/>
              </a:rPr>
              <a:t>RMSE (Root Mean Squared Error):</a:t>
            </a:r>
            <a:r>
              <a:rPr lang="en-US" sz="2828">
                <a:solidFill>
                  <a:srgbClr val="FFFFFF"/>
                </a:solidFill>
                <a:latin typeface="Raleway"/>
                <a:ea typeface="Raleway"/>
                <a:cs typeface="Raleway"/>
                <a:sym typeface="Raleway"/>
              </a:rPr>
              <a:t> </a:t>
            </a:r>
          </a:p>
          <a:p>
            <a:pPr algn="l" marL="610665" indent="-305332" lvl="1">
              <a:lnSpc>
                <a:spcPts val="4751"/>
              </a:lnSpc>
              <a:buFont typeface="Arial"/>
              <a:buChar char="•"/>
            </a:pPr>
            <a:r>
              <a:rPr lang="en-US" sz="2828">
                <a:solidFill>
                  <a:srgbClr val="FFFFFF"/>
                </a:solidFill>
                <a:latin typeface="Raleway"/>
                <a:ea typeface="Raleway"/>
                <a:cs typeface="Raleway"/>
                <a:sym typeface="Raleway"/>
              </a:rPr>
              <a:t>SARIMA : 3.72 </a:t>
            </a:r>
          </a:p>
          <a:p>
            <a:pPr algn="l" marL="610665" indent="-305332" lvl="1">
              <a:lnSpc>
                <a:spcPts val="4751"/>
              </a:lnSpc>
              <a:buFont typeface="Arial"/>
              <a:buChar char="•"/>
            </a:pPr>
            <a:r>
              <a:rPr lang="en-US" sz="2828">
                <a:solidFill>
                  <a:srgbClr val="FFFFFF"/>
                </a:solidFill>
                <a:latin typeface="Raleway"/>
                <a:ea typeface="Raleway"/>
                <a:cs typeface="Raleway"/>
                <a:sym typeface="Raleway"/>
              </a:rPr>
              <a:t>Prophet : 7.28 </a:t>
            </a:r>
          </a:p>
          <a:p>
            <a:pPr algn="l">
              <a:lnSpc>
                <a:spcPts val="4751"/>
              </a:lnSpc>
            </a:pPr>
            <a:r>
              <a:rPr lang="en-US" sz="2828">
                <a:solidFill>
                  <a:srgbClr val="FFFFFF"/>
                </a:solidFill>
                <a:latin typeface="Raleway"/>
                <a:ea typeface="Raleway"/>
                <a:cs typeface="Raleway"/>
                <a:sym typeface="Raleway"/>
              </a:rPr>
              <a:t>Le RMSE est la racine carrée du MSE et est également utilisé pour mesurer la magnitude des erreurs. Une valeur plus faible est meilleure. SARIMA a un RMSE inférieur, ce qui indique que les prévisions de SARIMA sont plus précises en termes d’écart par rapport aux valeurs réelles que celles de Prophet.</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33</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769208"/>
            <a:ext cx="2691369" cy="2691369"/>
          </a:xfrm>
          <a:custGeom>
            <a:avLst/>
            <a:gdLst/>
            <a:ahLst/>
            <a:cxnLst/>
            <a:rect r="r" b="b" t="t" l="l"/>
            <a:pathLst>
              <a:path h="2691369" w="2691369">
                <a:moveTo>
                  <a:pt x="0" y="0"/>
                </a:moveTo>
                <a:lnTo>
                  <a:pt x="2691368" y="0"/>
                </a:lnTo>
                <a:lnTo>
                  <a:pt x="2691368"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10800000">
            <a:off x="570522" y="1933623"/>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6451473" y="8433987"/>
            <a:ext cx="1615653" cy="1648626"/>
          </a:xfrm>
          <a:custGeom>
            <a:avLst/>
            <a:gdLst/>
            <a:ahLst/>
            <a:cxnLst/>
            <a:rect r="r" b="b" t="t" l="l"/>
            <a:pathLst>
              <a:path h="1648626" w="1615653">
                <a:moveTo>
                  <a:pt x="0" y="0"/>
                </a:moveTo>
                <a:lnTo>
                  <a:pt x="1615654" y="0"/>
                </a:lnTo>
                <a:lnTo>
                  <a:pt x="1615654" y="1648626"/>
                </a:lnTo>
                <a:lnTo>
                  <a:pt x="0" y="1648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159636" y="2694675"/>
            <a:ext cx="7366041" cy="1091320"/>
          </a:xfrm>
          <a:prstGeom prst="rect">
            <a:avLst/>
          </a:prstGeom>
        </p:spPr>
        <p:txBody>
          <a:bodyPr anchor="t" rtlCol="false" tIns="0" lIns="0" bIns="0" rIns="0">
            <a:spAutoFit/>
          </a:bodyPr>
          <a:lstStyle/>
          <a:p>
            <a:pPr algn="l">
              <a:lnSpc>
                <a:spcPts val="8143"/>
              </a:lnSpc>
            </a:pPr>
            <a:r>
              <a:rPr lang="en-US" sz="8572" b="true">
                <a:solidFill>
                  <a:srgbClr val="FFFFFF"/>
                </a:solidFill>
                <a:latin typeface="DM Sans Bold"/>
                <a:ea typeface="DM Sans Bold"/>
                <a:cs typeface="DM Sans Bold"/>
                <a:sym typeface="DM Sans Bold"/>
              </a:rPr>
              <a:t>Contexte</a:t>
            </a:r>
          </a:p>
        </p:txBody>
      </p:sp>
      <p:sp>
        <p:nvSpPr>
          <p:cNvPr name="TextBox 8" id="8"/>
          <p:cNvSpPr txBox="true"/>
          <p:nvPr/>
        </p:nvSpPr>
        <p:spPr>
          <a:xfrm rot="0">
            <a:off x="8159636" y="3972604"/>
            <a:ext cx="8533572" cy="5285696"/>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La prévision des tendances dans les recherches en ligne joue un rôle crucial dans de nombreux domaines.. Ces prévisions permettent d'anticiper les besoins du public, de mieux cibler les campagnes publicitaires et de détecter les évolutions dans les centres d'intérêt globaux. À l'ère numérique, ces informations deviennent un levier stratégique pour prendre des décisions éclairées et s'adapter rapidement aux changements du marché.</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01</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818513"/>
            <a:ext cx="16230600" cy="1629040"/>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Comparaison des métriques des 2 modèles</a:t>
            </a:r>
          </a:p>
        </p:txBody>
      </p:sp>
      <p:sp>
        <p:nvSpPr>
          <p:cNvPr name="TextBox 5" id="5"/>
          <p:cNvSpPr txBox="true"/>
          <p:nvPr/>
        </p:nvSpPr>
        <p:spPr>
          <a:xfrm rot="0">
            <a:off x="718911" y="2304678"/>
            <a:ext cx="16850178" cy="7581744"/>
          </a:xfrm>
          <a:prstGeom prst="rect">
            <a:avLst/>
          </a:prstGeom>
        </p:spPr>
        <p:txBody>
          <a:bodyPr anchor="t" rtlCol="false" tIns="0" lIns="0" bIns="0" rIns="0">
            <a:spAutoFit/>
          </a:bodyPr>
          <a:lstStyle/>
          <a:p>
            <a:pPr algn="l">
              <a:lnSpc>
                <a:spcPts val="4633"/>
              </a:lnSpc>
            </a:pPr>
            <a:r>
              <a:rPr lang="en-US" sz="2758" u="sng" b="true">
                <a:solidFill>
                  <a:srgbClr val="FFFFFF"/>
                </a:solidFill>
                <a:latin typeface="Raleway Bold"/>
                <a:ea typeface="Raleway Bold"/>
                <a:cs typeface="Raleway Bold"/>
                <a:sym typeface="Raleway Bold"/>
              </a:rPr>
              <a:t> MAE (Mean Absolute Error):</a:t>
            </a:r>
          </a:p>
          <a:p>
            <a:pPr algn="l" marL="595480" indent="-297740" lvl="1">
              <a:lnSpc>
                <a:spcPts val="4633"/>
              </a:lnSpc>
              <a:buFont typeface="Arial"/>
              <a:buChar char="•"/>
            </a:pPr>
            <a:r>
              <a:rPr lang="en-US" sz="2758">
                <a:solidFill>
                  <a:srgbClr val="FFFFFF"/>
                </a:solidFill>
                <a:latin typeface="Raleway"/>
                <a:ea typeface="Raleway"/>
                <a:cs typeface="Raleway"/>
                <a:sym typeface="Raleway"/>
              </a:rPr>
              <a:t> SARIMA : 2.54 </a:t>
            </a:r>
          </a:p>
          <a:p>
            <a:pPr algn="l" marL="595480" indent="-297740" lvl="1">
              <a:lnSpc>
                <a:spcPts val="4633"/>
              </a:lnSpc>
              <a:buFont typeface="Arial"/>
              <a:buChar char="•"/>
            </a:pPr>
            <a:r>
              <a:rPr lang="en-US" sz="2758">
                <a:solidFill>
                  <a:srgbClr val="FFFFFF"/>
                </a:solidFill>
                <a:latin typeface="Raleway"/>
                <a:ea typeface="Raleway"/>
                <a:cs typeface="Raleway"/>
                <a:sym typeface="Raleway"/>
              </a:rPr>
              <a:t>Prophet : 5.08 </a:t>
            </a:r>
          </a:p>
          <a:p>
            <a:pPr algn="l">
              <a:lnSpc>
                <a:spcPts val="4633"/>
              </a:lnSpc>
            </a:pPr>
            <a:r>
              <a:rPr lang="en-US" sz="2758">
                <a:solidFill>
                  <a:srgbClr val="FFFFFF"/>
                </a:solidFill>
                <a:latin typeface="Raleway"/>
                <a:ea typeface="Raleway"/>
                <a:cs typeface="Raleway"/>
                <a:sym typeface="Raleway"/>
              </a:rPr>
              <a:t> Le MAE mesure l’erreur absolue moyenne, c’est-à-dire la différence moyenne entre les valeurs observées et les prévisions. Moins l’erreur est élevée, mieux c’est. Ici encore, SARIMA surpasse Prophet, car il produit une erreur absolue plus faible en moyenne. </a:t>
            </a:r>
          </a:p>
          <a:p>
            <a:pPr algn="l">
              <a:lnSpc>
                <a:spcPts val="4633"/>
              </a:lnSpc>
            </a:pPr>
            <a:r>
              <a:rPr lang="en-US" sz="2758" u="sng" b="true">
                <a:solidFill>
                  <a:srgbClr val="FFFFFF"/>
                </a:solidFill>
                <a:latin typeface="Raleway Bold"/>
                <a:ea typeface="Raleway Bold"/>
                <a:cs typeface="Raleway Bold"/>
                <a:sym typeface="Raleway Bold"/>
              </a:rPr>
              <a:t>MPE (Mean Percentage Error): </a:t>
            </a:r>
          </a:p>
          <a:p>
            <a:pPr algn="l" marL="595480" indent="-297740" lvl="1">
              <a:lnSpc>
                <a:spcPts val="4633"/>
              </a:lnSpc>
              <a:buFont typeface="Arial"/>
              <a:buChar char="•"/>
            </a:pPr>
            <a:r>
              <a:rPr lang="en-US" sz="2758">
                <a:solidFill>
                  <a:srgbClr val="FFFFFF"/>
                </a:solidFill>
                <a:latin typeface="Raleway"/>
                <a:ea typeface="Raleway"/>
                <a:cs typeface="Raleway"/>
                <a:sym typeface="Raleway"/>
              </a:rPr>
              <a:t>SARIMA : -5.40% </a:t>
            </a:r>
          </a:p>
          <a:p>
            <a:pPr algn="l" marL="595480" indent="-297740" lvl="1">
              <a:lnSpc>
                <a:spcPts val="4633"/>
              </a:lnSpc>
              <a:buFont typeface="Arial"/>
              <a:buChar char="•"/>
            </a:pPr>
            <a:r>
              <a:rPr lang="en-US" sz="2758">
                <a:solidFill>
                  <a:srgbClr val="FFFFFF"/>
                </a:solidFill>
                <a:latin typeface="Raleway"/>
                <a:ea typeface="Raleway"/>
                <a:cs typeface="Raleway"/>
                <a:sym typeface="Raleway"/>
              </a:rPr>
              <a:t>Prophet : 2.67% </a:t>
            </a:r>
          </a:p>
          <a:p>
            <a:pPr algn="l">
              <a:lnSpc>
                <a:spcPts val="4633"/>
              </a:lnSpc>
            </a:pPr>
            <a:r>
              <a:rPr lang="en-US" sz="2758">
                <a:solidFill>
                  <a:srgbClr val="FFFFFF"/>
                </a:solidFill>
                <a:latin typeface="Raleway"/>
                <a:ea typeface="Raleway"/>
                <a:cs typeface="Raleway"/>
                <a:sym typeface="Raleway"/>
              </a:rPr>
              <a:t> Le MPE mesure l’erreur en pourcentage, où une valeur proche de 0% est idéale. Une valeur négative indique une tendance à sous-estimer, tandis qu’une valeur positive indique une tendance à surestimer les prévisions. SARIMA sous-estime légèrement la série temporelle, tandis que Prophet a tendance à surestimer. </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34</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818513"/>
            <a:ext cx="16230600" cy="1629040"/>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Comparaison des métriques des 2 modèles</a:t>
            </a:r>
          </a:p>
        </p:txBody>
      </p:sp>
      <p:sp>
        <p:nvSpPr>
          <p:cNvPr name="TextBox 5" id="5"/>
          <p:cNvSpPr txBox="true"/>
          <p:nvPr/>
        </p:nvSpPr>
        <p:spPr>
          <a:xfrm rot="0">
            <a:off x="718911" y="2304678"/>
            <a:ext cx="16850178" cy="6947039"/>
          </a:xfrm>
          <a:prstGeom prst="rect">
            <a:avLst/>
          </a:prstGeom>
        </p:spPr>
        <p:txBody>
          <a:bodyPr anchor="t" rtlCol="false" tIns="0" lIns="0" bIns="0" rIns="0">
            <a:spAutoFit/>
          </a:bodyPr>
          <a:lstStyle/>
          <a:p>
            <a:pPr algn="l">
              <a:lnSpc>
                <a:spcPts val="4633"/>
              </a:lnSpc>
            </a:pPr>
            <a:r>
              <a:rPr lang="en-US" sz="2758" u="sng" b="true">
                <a:solidFill>
                  <a:srgbClr val="FFFFFF"/>
                </a:solidFill>
                <a:latin typeface="Raleway Bold"/>
                <a:ea typeface="Raleway Bold"/>
                <a:cs typeface="Raleway Bold"/>
                <a:sym typeface="Raleway Bold"/>
              </a:rPr>
              <a:t> MAPE (Mean Absolute Percentage Error):</a:t>
            </a:r>
          </a:p>
          <a:p>
            <a:pPr algn="l" marL="595481" indent="-297740" lvl="1">
              <a:lnSpc>
                <a:spcPts val="4633"/>
              </a:lnSpc>
              <a:buFont typeface="Arial"/>
              <a:buChar char="•"/>
            </a:pPr>
            <a:r>
              <a:rPr lang="en-US" sz="2758">
                <a:solidFill>
                  <a:srgbClr val="FFFFFF"/>
                </a:solidFill>
                <a:latin typeface="Raleway"/>
                <a:ea typeface="Raleway"/>
                <a:cs typeface="Raleway"/>
                <a:sym typeface="Raleway"/>
              </a:rPr>
              <a:t>SARIMA : 5.89% </a:t>
            </a:r>
          </a:p>
          <a:p>
            <a:pPr algn="l" marL="595481" indent="-297740" lvl="1">
              <a:lnSpc>
                <a:spcPts val="4633"/>
              </a:lnSpc>
              <a:buFont typeface="Arial"/>
              <a:buChar char="•"/>
            </a:pPr>
            <a:r>
              <a:rPr lang="en-US" sz="2758">
                <a:solidFill>
                  <a:srgbClr val="FFFFFF"/>
                </a:solidFill>
                <a:latin typeface="Raleway"/>
                <a:ea typeface="Raleway"/>
                <a:cs typeface="Raleway"/>
                <a:sym typeface="Raleway"/>
              </a:rPr>
              <a:t> Prophet : 12.27% </a:t>
            </a:r>
          </a:p>
          <a:p>
            <a:pPr algn="l">
              <a:lnSpc>
                <a:spcPts val="4633"/>
              </a:lnSpc>
            </a:pPr>
            <a:r>
              <a:rPr lang="en-US" sz="2758">
                <a:solidFill>
                  <a:srgbClr val="FFFFFF"/>
                </a:solidFill>
                <a:latin typeface="Raleway"/>
                <a:ea typeface="Raleway"/>
                <a:cs typeface="Raleway"/>
                <a:sym typeface="Raleway"/>
              </a:rPr>
              <a:t>Le MAPE est un indicateur de l’erreur en pourcentage absolu. Un MAPE plus bas indique une meilleure performance du modèle. SARIMA a un MAPE beaucoup plus bas que Prophet, ce qui indique que SARIMA génère des prévisions plus précises (en pourcentage de l’erreur absolue) que Prophet. </a:t>
            </a:r>
          </a:p>
          <a:p>
            <a:pPr algn="l">
              <a:lnSpc>
                <a:spcPts val="4633"/>
              </a:lnSpc>
            </a:pPr>
            <a:r>
              <a:rPr lang="en-US" sz="2758" u="sng" b="true">
                <a:solidFill>
                  <a:srgbClr val="FFFFFF"/>
                </a:solidFill>
                <a:latin typeface="Raleway Bold"/>
                <a:ea typeface="Raleway Bold"/>
                <a:cs typeface="Raleway Bold"/>
                <a:sym typeface="Raleway Bold"/>
              </a:rPr>
              <a:t>MASE (Mean Absolute Scaled Error):</a:t>
            </a:r>
          </a:p>
          <a:p>
            <a:pPr algn="l" marL="595481" indent="-297740" lvl="1">
              <a:lnSpc>
                <a:spcPts val="4633"/>
              </a:lnSpc>
              <a:buFont typeface="Arial"/>
              <a:buChar char="•"/>
            </a:pPr>
            <a:r>
              <a:rPr lang="en-US" sz="2758">
                <a:solidFill>
                  <a:srgbClr val="FFFFFF"/>
                </a:solidFill>
                <a:latin typeface="Raleway"/>
                <a:ea typeface="Raleway"/>
                <a:cs typeface="Raleway"/>
                <a:sym typeface="Raleway"/>
              </a:rPr>
              <a:t>SARIMA : 2.54 • Prophet : 0.50 • Le MASE est une métrique qui permet de comparer un modèle par rapport à un modèle de référence (par exemple, un modèle naïf). Un MASE inférieur à 1 indique que le modèle est meilleur que le modèle naïf. Prophet a un MASE inférieur à 1, ce qui signifie qu’il est plus performant que le modèle de base, tandis que SARIMA, avec un MASE plus élevé, n’est pas aussi bon comparé à un modèle de référence naïf.</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35</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028700" y="818513"/>
            <a:ext cx="16230600" cy="1629040"/>
          </a:xfrm>
          <a:prstGeom prst="rect">
            <a:avLst/>
          </a:prstGeom>
        </p:spPr>
        <p:txBody>
          <a:bodyPr anchor="t" rtlCol="false" tIns="0" lIns="0" bIns="0" rIns="0">
            <a:spAutoFit/>
          </a:bodyPr>
          <a:lstStyle/>
          <a:p>
            <a:pPr algn="ctr">
              <a:lnSpc>
                <a:spcPts val="6277"/>
              </a:lnSpc>
            </a:pPr>
            <a:r>
              <a:rPr lang="en-US" sz="6608" b="true">
                <a:solidFill>
                  <a:srgbClr val="36E9FD"/>
                </a:solidFill>
                <a:latin typeface="DM Sans Bold"/>
                <a:ea typeface="DM Sans Bold"/>
                <a:cs typeface="DM Sans Bold"/>
                <a:sym typeface="DM Sans Bold"/>
              </a:rPr>
              <a:t>Analyse qualitative des deux approches</a:t>
            </a:r>
          </a:p>
        </p:txBody>
      </p:sp>
      <p:sp>
        <p:nvSpPr>
          <p:cNvPr name="TextBox 5" id="5"/>
          <p:cNvSpPr txBox="true"/>
          <p:nvPr/>
        </p:nvSpPr>
        <p:spPr>
          <a:xfrm rot="0">
            <a:off x="718911" y="2921548"/>
            <a:ext cx="16850178" cy="5827281"/>
          </a:xfrm>
          <a:prstGeom prst="rect">
            <a:avLst/>
          </a:prstGeom>
        </p:spPr>
        <p:txBody>
          <a:bodyPr anchor="t" rtlCol="false" tIns="0" lIns="0" bIns="0" rIns="0">
            <a:spAutoFit/>
          </a:bodyPr>
          <a:lstStyle/>
          <a:p>
            <a:pPr algn="l" marL="681839" indent="-340919" lvl="1">
              <a:lnSpc>
                <a:spcPts val="5305"/>
              </a:lnSpc>
              <a:buFont typeface="Arial"/>
              <a:buChar char="•"/>
            </a:pPr>
            <a:r>
              <a:rPr lang="en-US" sz="3158">
                <a:solidFill>
                  <a:srgbClr val="FFFFFF"/>
                </a:solidFill>
                <a:latin typeface="Raleway"/>
                <a:ea typeface="Raleway"/>
                <a:cs typeface="Raleway"/>
                <a:sym typeface="Raleway"/>
              </a:rPr>
              <a:t>SARIMA semble mieux fonctionner pour cette série temporelle particulière, car il a un MSE, un RMSE, un MAE, un MAPE plus bas que Prophet, ce qui signifie que ses prévisions sont plus précises et qu’il fait moins d’erreurs. </a:t>
            </a:r>
          </a:p>
          <a:p>
            <a:pPr algn="l">
              <a:lnSpc>
                <a:spcPts val="4801"/>
              </a:lnSpc>
            </a:pPr>
          </a:p>
          <a:p>
            <a:pPr algn="l">
              <a:lnSpc>
                <a:spcPts val="4633"/>
              </a:lnSpc>
            </a:pPr>
          </a:p>
          <a:p>
            <a:pPr algn="l" marL="681839" indent="-340919" lvl="1">
              <a:lnSpc>
                <a:spcPts val="5305"/>
              </a:lnSpc>
              <a:buFont typeface="Arial"/>
              <a:buChar char="•"/>
            </a:pPr>
            <a:r>
              <a:rPr lang="en-US" sz="3158">
                <a:solidFill>
                  <a:srgbClr val="FFFFFF"/>
                </a:solidFill>
                <a:latin typeface="Raleway"/>
                <a:ea typeface="Raleway"/>
                <a:cs typeface="Raleway"/>
                <a:sym typeface="Raleway"/>
              </a:rPr>
              <a:t>Prophet, bien que plus simple à utiliser et plus adapté à la prise en compte des effets saisonniers et des jours fériés, semble avoir de plus grandes erreurs en termes absolus et relatifs pour cette série temporelle, ce qui peut indiquer qu’il n’est pas aussi bien adapté à ce jeu de données particulier.</a:t>
            </a:r>
          </a:p>
        </p:txBody>
      </p:sp>
      <p:sp>
        <p:nvSpPr>
          <p:cNvPr name="TextBox 6" id="6"/>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36</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15179" y="428504"/>
            <a:ext cx="2691369" cy="2691369"/>
          </a:xfrm>
          <a:custGeom>
            <a:avLst/>
            <a:gdLst/>
            <a:ahLst/>
            <a:cxnLst/>
            <a:rect r="r" b="b" t="t" l="l"/>
            <a:pathLst>
              <a:path h="2691369" w="2691369">
                <a:moveTo>
                  <a:pt x="0" y="0"/>
                </a:moveTo>
                <a:lnTo>
                  <a:pt x="2691368" y="0"/>
                </a:lnTo>
                <a:lnTo>
                  <a:pt x="2691368"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51473" y="8433987"/>
            <a:ext cx="1615653" cy="1648626"/>
          </a:xfrm>
          <a:custGeom>
            <a:avLst/>
            <a:gdLst/>
            <a:ahLst/>
            <a:cxnLst/>
            <a:rect r="r" b="b" t="t" l="l"/>
            <a:pathLst>
              <a:path h="1648626" w="1615653">
                <a:moveTo>
                  <a:pt x="0" y="0"/>
                </a:moveTo>
                <a:lnTo>
                  <a:pt x="1615654" y="0"/>
                </a:lnTo>
                <a:lnTo>
                  <a:pt x="1615654" y="1648626"/>
                </a:lnTo>
                <a:lnTo>
                  <a:pt x="0" y="1648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17721673" y="2250261"/>
            <a:ext cx="0" cy="5786479"/>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769027" y="1936668"/>
            <a:ext cx="9897232" cy="7922593"/>
            <a:chOff x="0" y="0"/>
            <a:chExt cx="13196309" cy="10563457"/>
          </a:xfrm>
        </p:grpSpPr>
        <p:sp>
          <p:nvSpPr>
            <p:cNvPr name="AutoShape 6" id="6"/>
            <p:cNvSpPr/>
            <p:nvPr/>
          </p:nvSpPr>
          <p:spPr>
            <a:xfrm flipV="true">
              <a:off x="25400" y="0"/>
              <a:ext cx="0" cy="10563457"/>
            </a:xfrm>
            <a:prstGeom prst="line">
              <a:avLst/>
            </a:prstGeom>
            <a:ln cap="flat" w="50800">
              <a:solidFill>
                <a:srgbClr val="FFFFFF"/>
              </a:solidFill>
              <a:prstDash val="solid"/>
              <a:headEnd type="none" len="sm" w="sm"/>
              <a:tailEnd type="none" len="sm" w="sm"/>
            </a:ln>
          </p:spPr>
        </p:sp>
        <p:sp>
          <p:nvSpPr>
            <p:cNvPr name="AutoShape 7" id="7"/>
            <p:cNvSpPr/>
            <p:nvPr/>
          </p:nvSpPr>
          <p:spPr>
            <a:xfrm>
              <a:off x="0" y="10523261"/>
              <a:ext cx="13196309" cy="0"/>
            </a:xfrm>
            <a:prstGeom prst="line">
              <a:avLst/>
            </a:prstGeom>
            <a:ln cap="flat" w="50800">
              <a:solidFill>
                <a:srgbClr val="FFFFFF"/>
              </a:solidFill>
              <a:prstDash val="solid"/>
              <a:headEnd type="none" len="sm" w="sm"/>
              <a:tailEnd type="none" len="sm" w="sm"/>
            </a:ln>
          </p:spPr>
        </p:sp>
      </p:grpSp>
      <p:sp>
        <p:nvSpPr>
          <p:cNvPr name="TextBox 8" id="8"/>
          <p:cNvSpPr txBox="true"/>
          <p:nvPr/>
        </p:nvSpPr>
        <p:spPr>
          <a:xfrm rot="0">
            <a:off x="1940203" y="2976393"/>
            <a:ext cx="14511271" cy="5585968"/>
          </a:xfrm>
          <a:prstGeom prst="rect">
            <a:avLst/>
          </a:prstGeom>
        </p:spPr>
        <p:txBody>
          <a:bodyPr anchor="t" rtlCol="false" tIns="0" lIns="0" bIns="0" rIns="0">
            <a:spAutoFit/>
          </a:bodyPr>
          <a:lstStyle/>
          <a:p>
            <a:pPr algn="l">
              <a:lnSpc>
                <a:spcPts val="6385"/>
              </a:lnSpc>
            </a:pPr>
            <a:r>
              <a:rPr lang="en-US" sz="3099">
                <a:solidFill>
                  <a:srgbClr val="FFFFFF"/>
                </a:solidFill>
                <a:latin typeface="DM Sans"/>
                <a:ea typeface="DM Sans"/>
                <a:cs typeface="DM Sans"/>
                <a:sym typeface="DM Sans"/>
              </a:rPr>
              <a:t>En conclusion, l'utilisation des modèles SARIMA et Prophet a permis de modéliser et de prévoir efficacement la tendance et la saisonnalité des données de Recherche. Chaque modèle offre des perspectives uniques : SARIMA excelle dans la capture des dépendances saisonnières explicites, tandis que Prophet est plus flexible pour gérer les irrégularités et les tendances changeantes, ce qui permet de choisir l'approche la plus adaptée selon les besoins d'analyse et de prévision.</a:t>
            </a:r>
          </a:p>
        </p:txBody>
      </p:sp>
      <p:sp>
        <p:nvSpPr>
          <p:cNvPr name="TextBox 9" id="9"/>
          <p:cNvSpPr txBox="true"/>
          <p:nvPr/>
        </p:nvSpPr>
        <p:spPr>
          <a:xfrm rot="0">
            <a:off x="4129855" y="1386099"/>
            <a:ext cx="9196395" cy="1319105"/>
          </a:xfrm>
          <a:prstGeom prst="rect">
            <a:avLst/>
          </a:prstGeom>
        </p:spPr>
        <p:txBody>
          <a:bodyPr anchor="t" rtlCol="false" tIns="0" lIns="0" bIns="0" rIns="0">
            <a:spAutoFit/>
          </a:bodyPr>
          <a:lstStyle/>
          <a:p>
            <a:pPr algn="ctr" marL="0" indent="0" lvl="0">
              <a:lnSpc>
                <a:spcPts val="8801"/>
              </a:lnSpc>
              <a:spcBef>
                <a:spcPct val="0"/>
              </a:spcBef>
            </a:pPr>
            <a:r>
              <a:rPr lang="en-US" sz="12224">
                <a:solidFill>
                  <a:srgbClr val="36E9FD"/>
                </a:solidFill>
                <a:latin typeface="Computer Says No"/>
                <a:ea typeface="Computer Says No"/>
                <a:cs typeface="Computer Says No"/>
                <a:sym typeface="Computer Says No"/>
              </a:rPr>
              <a:t>CONCLUSION</a:t>
            </a:r>
          </a:p>
        </p:txBody>
      </p:sp>
      <p:sp>
        <p:nvSpPr>
          <p:cNvPr name="TextBox 10" id="10"/>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37</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647679">
            <a:off x="5750070" y="2254213"/>
            <a:ext cx="27455017" cy="10021081"/>
          </a:xfrm>
          <a:custGeom>
            <a:avLst/>
            <a:gdLst/>
            <a:ahLst/>
            <a:cxnLst/>
            <a:rect r="r" b="b" t="t" l="l"/>
            <a:pathLst>
              <a:path h="10021081" w="27455017">
                <a:moveTo>
                  <a:pt x="0" y="0"/>
                </a:moveTo>
                <a:lnTo>
                  <a:pt x="27455017" y="0"/>
                </a:lnTo>
                <a:lnTo>
                  <a:pt x="27455017" y="10021081"/>
                </a:lnTo>
                <a:lnTo>
                  <a:pt x="0" y="10021081"/>
                </a:lnTo>
                <a:lnTo>
                  <a:pt x="0" y="0"/>
                </a:lnTo>
                <a:close/>
              </a:path>
            </a:pathLst>
          </a:custGeom>
          <a:blipFill>
            <a:blip r:embed="rId2">
              <a:alphaModFix amt="80000"/>
            </a:blip>
            <a:stretch>
              <a:fillRect l="0" t="0" r="0" b="0"/>
            </a:stretch>
          </a:blipFill>
        </p:spPr>
      </p:sp>
      <p:sp>
        <p:nvSpPr>
          <p:cNvPr name="Freeform 3" id="3"/>
          <p:cNvSpPr/>
          <p:nvPr/>
        </p:nvSpPr>
        <p:spPr>
          <a:xfrm flipH="false" flipV="true" rot="-1161320">
            <a:off x="-5537192" y="-4329620"/>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4" id="4"/>
          <p:cNvSpPr/>
          <p:nvPr/>
        </p:nvSpPr>
        <p:spPr>
          <a:xfrm flipH="false" flipV="false" rot="0">
            <a:off x="0" y="-81643"/>
            <a:ext cx="18288000" cy="10450286"/>
          </a:xfrm>
          <a:custGeom>
            <a:avLst/>
            <a:gdLst/>
            <a:ahLst/>
            <a:cxnLst/>
            <a:rect r="r" b="b" t="t" l="l"/>
            <a:pathLst>
              <a:path h="10450286" w="18288000">
                <a:moveTo>
                  <a:pt x="0" y="0"/>
                </a:moveTo>
                <a:lnTo>
                  <a:pt x="18288000" y="0"/>
                </a:lnTo>
                <a:lnTo>
                  <a:pt x="18288000" y="10450286"/>
                </a:lnTo>
                <a:lnTo>
                  <a:pt x="0" y="10450286"/>
                </a:lnTo>
                <a:lnTo>
                  <a:pt x="0" y="0"/>
                </a:lnTo>
                <a:close/>
              </a:path>
            </a:pathLst>
          </a:custGeom>
          <a:blipFill>
            <a:blip r:embed="rId3">
              <a:alphaModFix amt="36000"/>
            </a:blip>
            <a:stretch>
              <a:fillRect l="0" t="0" r="0" b="0"/>
            </a:stretch>
          </a:blipFill>
        </p:spPr>
      </p:sp>
      <p:sp>
        <p:nvSpPr>
          <p:cNvPr name="TextBox 5" id="5"/>
          <p:cNvSpPr txBox="true"/>
          <p:nvPr/>
        </p:nvSpPr>
        <p:spPr>
          <a:xfrm rot="0">
            <a:off x="4037754" y="4188287"/>
            <a:ext cx="9176274" cy="2119976"/>
          </a:xfrm>
          <a:prstGeom prst="rect">
            <a:avLst/>
          </a:prstGeom>
        </p:spPr>
        <p:txBody>
          <a:bodyPr anchor="t" rtlCol="false" tIns="0" lIns="0" bIns="0" rIns="0">
            <a:spAutoFit/>
          </a:bodyPr>
          <a:lstStyle/>
          <a:p>
            <a:pPr algn="ctr">
              <a:lnSpc>
                <a:spcPts val="8143"/>
              </a:lnSpc>
            </a:pPr>
            <a:r>
              <a:rPr lang="en-US" sz="8572" b="true">
                <a:solidFill>
                  <a:srgbClr val="36E9FD"/>
                </a:solidFill>
                <a:latin typeface="DM Sans Bold"/>
                <a:ea typeface="DM Sans Bold"/>
                <a:cs typeface="DM Sans Bold"/>
                <a:sym typeface="DM Sans Bold"/>
              </a:rPr>
              <a:t>Merci pour votre attention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4895356" y="769208"/>
            <a:ext cx="2691369" cy="2691369"/>
          </a:xfrm>
          <a:custGeom>
            <a:avLst/>
            <a:gdLst/>
            <a:ahLst/>
            <a:cxnLst/>
            <a:rect r="r" b="b" t="t" l="l"/>
            <a:pathLst>
              <a:path h="2691369" w="2691369">
                <a:moveTo>
                  <a:pt x="0" y="0"/>
                </a:moveTo>
                <a:lnTo>
                  <a:pt x="2691368" y="0"/>
                </a:lnTo>
                <a:lnTo>
                  <a:pt x="2691368"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0">
            <a:off x="16451473" y="8433987"/>
            <a:ext cx="1615653" cy="1648626"/>
          </a:xfrm>
          <a:custGeom>
            <a:avLst/>
            <a:gdLst/>
            <a:ahLst/>
            <a:cxnLst/>
            <a:rect r="r" b="b" t="t" l="l"/>
            <a:pathLst>
              <a:path h="1648626" w="1615653">
                <a:moveTo>
                  <a:pt x="0" y="0"/>
                </a:moveTo>
                <a:lnTo>
                  <a:pt x="1615654" y="0"/>
                </a:lnTo>
                <a:lnTo>
                  <a:pt x="1615654" y="1648626"/>
                </a:lnTo>
                <a:lnTo>
                  <a:pt x="0" y="1648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00724" y="2485125"/>
            <a:ext cx="5459755" cy="5241365"/>
          </a:xfrm>
          <a:custGeom>
            <a:avLst/>
            <a:gdLst/>
            <a:ahLst/>
            <a:cxnLst/>
            <a:rect r="r" b="b" t="t" l="l"/>
            <a:pathLst>
              <a:path h="5241365" w="5459755">
                <a:moveTo>
                  <a:pt x="0" y="0"/>
                </a:moveTo>
                <a:lnTo>
                  <a:pt x="5459756" y="0"/>
                </a:lnTo>
                <a:lnTo>
                  <a:pt x="5459756" y="5241365"/>
                </a:lnTo>
                <a:lnTo>
                  <a:pt x="0" y="52413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159636" y="2694675"/>
            <a:ext cx="7366041" cy="1091298"/>
          </a:xfrm>
          <a:prstGeom prst="rect">
            <a:avLst/>
          </a:prstGeom>
        </p:spPr>
        <p:txBody>
          <a:bodyPr anchor="t" rtlCol="false" tIns="0" lIns="0" bIns="0" rIns="0">
            <a:spAutoFit/>
          </a:bodyPr>
          <a:lstStyle/>
          <a:p>
            <a:pPr algn="l">
              <a:lnSpc>
                <a:spcPts val="8143"/>
              </a:lnSpc>
            </a:pPr>
            <a:r>
              <a:rPr lang="en-US" sz="8572" b="true">
                <a:solidFill>
                  <a:srgbClr val="FFFFFF"/>
                </a:solidFill>
                <a:latin typeface="DM Sans Bold"/>
                <a:ea typeface="DM Sans Bold"/>
                <a:cs typeface="DM Sans Bold"/>
                <a:sym typeface="DM Sans Bold"/>
              </a:rPr>
              <a:t>Objectif </a:t>
            </a:r>
          </a:p>
        </p:txBody>
      </p:sp>
      <p:sp>
        <p:nvSpPr>
          <p:cNvPr name="TextBox 8" id="8"/>
          <p:cNvSpPr txBox="true"/>
          <p:nvPr/>
        </p:nvSpPr>
        <p:spPr>
          <a:xfrm rot="0">
            <a:off x="8159636" y="3972604"/>
            <a:ext cx="8533572" cy="4104552"/>
          </a:xfrm>
          <a:prstGeom prst="rect">
            <a:avLst/>
          </a:prstGeom>
        </p:spPr>
        <p:txBody>
          <a:bodyPr anchor="t" rtlCol="false" tIns="0" lIns="0" bIns="0" rIns="0">
            <a:spAutoFit/>
          </a:bodyPr>
          <a:lstStyle/>
          <a:p>
            <a:pPr algn="just">
              <a:lnSpc>
                <a:spcPts val="4655"/>
              </a:lnSpc>
            </a:pPr>
            <a:r>
              <a:rPr lang="en-US" sz="2873" i="true">
                <a:solidFill>
                  <a:srgbClr val="FFFFFF"/>
                </a:solidFill>
                <a:latin typeface="Raleway Italics"/>
                <a:ea typeface="Raleway Italics"/>
                <a:cs typeface="Raleway Italics"/>
                <a:sym typeface="Raleway Italics"/>
              </a:rPr>
              <a:t>Ce projet vise à comparer les performances des modèles SARIMA et Prophet pour prédire les tendances de recherche du terme "Football" sur Google à l’échelle mondiale. L’objectif est d’évaluer leur capacité respective à capturer la saisonnalité et les tendances présentes dans les séries temporelles. </a:t>
            </a: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02</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5105789" y="587939"/>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5" id="5"/>
          <p:cNvSpPr/>
          <p:nvPr/>
        </p:nvSpPr>
        <p:spPr>
          <a:xfrm flipH="false" flipV="false" rot="-10800000">
            <a:off x="570522" y="1933623"/>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6451473" y="8433987"/>
            <a:ext cx="1615653" cy="1648626"/>
          </a:xfrm>
          <a:custGeom>
            <a:avLst/>
            <a:gdLst/>
            <a:ahLst/>
            <a:cxnLst/>
            <a:rect r="r" b="b" t="t" l="l"/>
            <a:pathLst>
              <a:path h="1648626" w="1615653">
                <a:moveTo>
                  <a:pt x="0" y="0"/>
                </a:moveTo>
                <a:lnTo>
                  <a:pt x="1615654" y="0"/>
                </a:lnTo>
                <a:lnTo>
                  <a:pt x="1615654" y="1648626"/>
                </a:lnTo>
                <a:lnTo>
                  <a:pt x="0" y="1648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159636" y="3488858"/>
            <a:ext cx="8291838" cy="1091320"/>
          </a:xfrm>
          <a:prstGeom prst="rect">
            <a:avLst/>
          </a:prstGeom>
        </p:spPr>
        <p:txBody>
          <a:bodyPr anchor="t" rtlCol="false" tIns="0" lIns="0" bIns="0" rIns="0">
            <a:spAutoFit/>
          </a:bodyPr>
          <a:lstStyle/>
          <a:p>
            <a:pPr algn="l">
              <a:lnSpc>
                <a:spcPts val="8143"/>
              </a:lnSpc>
            </a:pPr>
            <a:r>
              <a:rPr lang="en-US" sz="8572" b="true">
                <a:solidFill>
                  <a:srgbClr val="FFFFFF"/>
                </a:solidFill>
                <a:latin typeface="DM Sans Bold"/>
                <a:ea typeface="DM Sans Bold"/>
                <a:cs typeface="DM Sans Bold"/>
                <a:sym typeface="DM Sans Bold"/>
              </a:rPr>
              <a:t>Problèmatique</a:t>
            </a:r>
          </a:p>
        </p:txBody>
      </p:sp>
      <p:sp>
        <p:nvSpPr>
          <p:cNvPr name="TextBox 8" id="8"/>
          <p:cNvSpPr txBox="true"/>
          <p:nvPr/>
        </p:nvSpPr>
        <p:spPr>
          <a:xfrm rot="0">
            <a:off x="7621778" y="4991100"/>
            <a:ext cx="9637522" cy="2144132"/>
          </a:xfrm>
          <a:prstGeom prst="rect">
            <a:avLst/>
          </a:prstGeom>
        </p:spPr>
        <p:txBody>
          <a:bodyPr anchor="t" rtlCol="false" tIns="0" lIns="0" bIns="0" rIns="0">
            <a:spAutoFit/>
          </a:bodyPr>
          <a:lstStyle/>
          <a:p>
            <a:pPr algn="just">
              <a:lnSpc>
                <a:spcPts val="6275"/>
              </a:lnSpc>
            </a:pPr>
            <a:r>
              <a:rPr lang="en-US" sz="3873" i="true">
                <a:solidFill>
                  <a:srgbClr val="FFFFFF"/>
                </a:solidFill>
                <a:latin typeface="Raleway Italics"/>
                <a:ea typeface="Raleway Italics"/>
                <a:cs typeface="Raleway Italics"/>
                <a:sym typeface="Raleway Italics"/>
              </a:rPr>
              <a:t>Quelle méthode est la plus efficace pour capturer la saisonnalité et les tendances ?</a:t>
            </a:r>
          </a:p>
          <a:p>
            <a:pPr algn="just">
              <a:lnSpc>
                <a:spcPts val="4655"/>
              </a:lnSpc>
            </a:pPr>
          </a:p>
        </p:txBody>
      </p:sp>
      <p:sp>
        <p:nvSpPr>
          <p:cNvPr name="TextBox 9" id="9"/>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03</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882256" y="499067"/>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40005" y="1613759"/>
            <a:ext cx="6562585" cy="6562585"/>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74496" t="0" r="223" b="0"/>
              </a:stretch>
            </a:blipFill>
          </p:spPr>
        </p:sp>
      </p:grpSp>
      <p:sp>
        <p:nvSpPr>
          <p:cNvPr name="TextBox 7" id="7"/>
          <p:cNvSpPr txBox="true"/>
          <p:nvPr/>
        </p:nvSpPr>
        <p:spPr>
          <a:xfrm rot="0">
            <a:off x="7402589" y="2720987"/>
            <a:ext cx="7934946" cy="1968103"/>
          </a:xfrm>
          <a:prstGeom prst="rect">
            <a:avLst/>
          </a:prstGeom>
        </p:spPr>
        <p:txBody>
          <a:bodyPr anchor="t" rtlCol="false" tIns="0" lIns="0" bIns="0" rIns="0">
            <a:spAutoFit/>
          </a:bodyPr>
          <a:lstStyle/>
          <a:p>
            <a:pPr algn="ctr">
              <a:lnSpc>
                <a:spcPts val="7512"/>
              </a:lnSpc>
            </a:pPr>
            <a:r>
              <a:rPr lang="en-US" sz="7908" b="true">
                <a:solidFill>
                  <a:srgbClr val="36E9FD"/>
                </a:solidFill>
                <a:latin typeface="DM Sans Bold"/>
                <a:ea typeface="DM Sans Bold"/>
                <a:cs typeface="DM Sans Bold"/>
                <a:sym typeface="DM Sans Bold"/>
              </a:rPr>
              <a:t>Préparation des données </a:t>
            </a:r>
          </a:p>
        </p:txBody>
      </p:sp>
      <p:sp>
        <p:nvSpPr>
          <p:cNvPr name="TextBox 8" id="8"/>
          <p:cNvSpPr txBox="true"/>
          <p:nvPr/>
        </p:nvSpPr>
        <p:spPr>
          <a:xfrm rot="0">
            <a:off x="7533435" y="4622415"/>
            <a:ext cx="9725865" cy="2709522"/>
          </a:xfrm>
          <a:prstGeom prst="rect">
            <a:avLst/>
          </a:prstGeom>
        </p:spPr>
        <p:txBody>
          <a:bodyPr anchor="t" rtlCol="false" tIns="0" lIns="0" bIns="0" rIns="0">
            <a:spAutoFit/>
          </a:bodyPr>
          <a:lstStyle/>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Visualisation</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Stationarisation</a:t>
            </a:r>
          </a:p>
          <a:p>
            <a:pPr algn="just" marL="1193540" indent="-596770" lvl="1">
              <a:lnSpc>
                <a:spcPts val="7131"/>
              </a:lnSpc>
              <a:buFont typeface="Arial"/>
              <a:buChar char="•"/>
            </a:pPr>
            <a:r>
              <a:rPr lang="en-US" b="true" sz="5528">
                <a:solidFill>
                  <a:srgbClr val="FFFFFF"/>
                </a:solidFill>
                <a:latin typeface="Raleway Bold"/>
                <a:ea typeface="Raleway Bold"/>
                <a:cs typeface="Raleway Bold"/>
                <a:sym typeface="Raleway Bold"/>
              </a:rPr>
              <a:t>Division</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1256382" y="690430"/>
            <a:ext cx="15395403" cy="838465"/>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Division</a:t>
            </a:r>
          </a:p>
        </p:txBody>
      </p:sp>
      <p:sp>
        <p:nvSpPr>
          <p:cNvPr name="TextBox 5" id="5"/>
          <p:cNvSpPr txBox="true"/>
          <p:nvPr/>
        </p:nvSpPr>
        <p:spPr>
          <a:xfrm rot="0">
            <a:off x="1028700" y="2168717"/>
            <a:ext cx="15237140" cy="584707"/>
          </a:xfrm>
          <a:prstGeom prst="rect">
            <a:avLst/>
          </a:prstGeom>
        </p:spPr>
        <p:txBody>
          <a:bodyPr anchor="t" rtlCol="false" tIns="0" lIns="0" bIns="0" rIns="0">
            <a:spAutoFit/>
          </a:bodyPr>
          <a:lstStyle/>
          <a:p>
            <a:pPr algn="l">
              <a:lnSpc>
                <a:spcPts val="4631"/>
              </a:lnSpc>
            </a:pPr>
            <a:r>
              <a:rPr lang="en-US" sz="3508" spc="98">
                <a:solidFill>
                  <a:srgbClr val="FFFFFF"/>
                </a:solidFill>
                <a:latin typeface="Raleway"/>
                <a:ea typeface="Raleway"/>
                <a:cs typeface="Raleway"/>
                <a:sym typeface="Raleway"/>
              </a:rPr>
              <a:t>Avant tout il faut diviser la série en partie apprentissage et partie test.</a:t>
            </a:r>
          </a:p>
        </p:txBody>
      </p:sp>
      <p:sp>
        <p:nvSpPr>
          <p:cNvPr name="TextBox 6" id="6"/>
          <p:cNvSpPr txBox="true"/>
          <p:nvPr/>
        </p:nvSpPr>
        <p:spPr>
          <a:xfrm rot="0">
            <a:off x="7978707" y="5552268"/>
            <a:ext cx="7885376" cy="632518"/>
          </a:xfrm>
          <a:prstGeom prst="rect">
            <a:avLst/>
          </a:prstGeom>
        </p:spPr>
        <p:txBody>
          <a:bodyPr anchor="t" rtlCol="false" tIns="0" lIns="0" bIns="0" rIns="0">
            <a:spAutoFit/>
          </a:bodyPr>
          <a:lstStyle/>
          <a:p>
            <a:pPr algn="l">
              <a:lnSpc>
                <a:spcPts val="4938"/>
              </a:lnSpc>
            </a:pPr>
            <a:r>
              <a:rPr lang="en-US" sz="3828" b="true">
                <a:solidFill>
                  <a:srgbClr val="36E9FD"/>
                </a:solidFill>
                <a:latin typeface="Raleway Bold"/>
                <a:ea typeface="Raleway Bold"/>
                <a:cs typeface="Raleway Bold"/>
                <a:sym typeface="Raleway Bold"/>
              </a:rPr>
              <a:t>Output</a:t>
            </a:r>
          </a:p>
        </p:txBody>
      </p:sp>
      <p:sp>
        <p:nvSpPr>
          <p:cNvPr name="TextBox 7" id="7"/>
          <p:cNvSpPr txBox="true"/>
          <p:nvPr/>
        </p:nvSpPr>
        <p:spPr>
          <a:xfrm rot="0">
            <a:off x="1256382" y="2983552"/>
            <a:ext cx="16191510" cy="2911977"/>
          </a:xfrm>
          <a:prstGeom prst="rect">
            <a:avLst/>
          </a:prstGeom>
        </p:spPr>
        <p:txBody>
          <a:bodyPr anchor="t" rtlCol="false" tIns="0" lIns="0" bIns="0" rIns="0">
            <a:spAutoFit/>
          </a:bodyPr>
          <a:lstStyle/>
          <a:p>
            <a:pPr algn="just" marL="770164" indent="-385082" lvl="1">
              <a:lnSpc>
                <a:spcPts val="4601"/>
              </a:lnSpc>
              <a:buFont typeface="Arial"/>
              <a:buChar char="•"/>
            </a:pPr>
            <a:r>
              <a:rPr lang="en-US" sz="3567">
                <a:solidFill>
                  <a:srgbClr val="FFFFFF"/>
                </a:solidFill>
                <a:latin typeface="Raleway"/>
                <a:ea typeface="Raleway"/>
                <a:cs typeface="Raleway"/>
                <a:sym typeface="Raleway"/>
              </a:rPr>
              <a:t>data=ts_split(serie,sample.out= 12)</a:t>
            </a:r>
          </a:p>
          <a:p>
            <a:pPr algn="just" marL="770164" indent="-385082" lvl="1">
              <a:lnSpc>
                <a:spcPts val="4601"/>
              </a:lnSpc>
              <a:buFont typeface="Arial"/>
              <a:buChar char="•"/>
            </a:pPr>
            <a:r>
              <a:rPr lang="en-US" sz="3567">
                <a:solidFill>
                  <a:srgbClr val="FFFFFF"/>
                </a:solidFill>
                <a:latin typeface="Raleway"/>
                <a:ea typeface="Raleway"/>
                <a:cs typeface="Raleway"/>
                <a:sym typeface="Raleway"/>
              </a:rPr>
              <a:t> train=data$train</a:t>
            </a:r>
          </a:p>
          <a:p>
            <a:pPr algn="just" marL="770164" indent="-385082" lvl="1">
              <a:lnSpc>
                <a:spcPts val="4601"/>
              </a:lnSpc>
              <a:buFont typeface="Arial"/>
              <a:buChar char="•"/>
            </a:pPr>
            <a:r>
              <a:rPr lang="en-US" sz="3567">
                <a:solidFill>
                  <a:srgbClr val="FFFFFF"/>
                </a:solidFill>
                <a:latin typeface="Raleway"/>
                <a:ea typeface="Raleway"/>
                <a:cs typeface="Raleway"/>
                <a:sym typeface="Raleway"/>
              </a:rPr>
              <a:t> test=data$test</a:t>
            </a:r>
          </a:p>
          <a:p>
            <a:pPr algn="just" marL="770164" indent="-385082" lvl="1">
              <a:lnSpc>
                <a:spcPts val="4601"/>
              </a:lnSpc>
              <a:buFont typeface="Arial"/>
              <a:buChar char="•"/>
            </a:pPr>
            <a:r>
              <a:rPr lang="en-US" sz="3567">
                <a:solidFill>
                  <a:srgbClr val="FFFFFF"/>
                </a:solidFill>
                <a:latin typeface="Raleway"/>
                <a:ea typeface="Raleway"/>
                <a:cs typeface="Raleway"/>
                <a:sym typeface="Raleway"/>
              </a:rPr>
              <a:t> ts_info(train)</a:t>
            </a:r>
          </a:p>
          <a:p>
            <a:pPr algn="just" marL="770164" indent="-385082" lvl="1">
              <a:lnSpc>
                <a:spcPts val="4601"/>
              </a:lnSpc>
              <a:buFont typeface="Arial"/>
              <a:buChar char="•"/>
            </a:pPr>
            <a:r>
              <a:rPr lang="en-US" sz="3567">
                <a:solidFill>
                  <a:srgbClr val="FFFFFF"/>
                </a:solidFill>
                <a:latin typeface="Raleway"/>
                <a:ea typeface="Raleway"/>
                <a:cs typeface="Raleway"/>
                <a:sym typeface="Raleway"/>
              </a:rPr>
              <a:t> ts_info(test) </a:t>
            </a:r>
          </a:p>
        </p:txBody>
      </p:sp>
      <p:sp>
        <p:nvSpPr>
          <p:cNvPr name="TextBox 8" id="8"/>
          <p:cNvSpPr txBox="true"/>
          <p:nvPr/>
        </p:nvSpPr>
        <p:spPr>
          <a:xfrm rot="0">
            <a:off x="1859107" y="6403816"/>
            <a:ext cx="5296318" cy="3377470"/>
          </a:xfrm>
          <a:prstGeom prst="rect">
            <a:avLst/>
          </a:prstGeom>
        </p:spPr>
        <p:txBody>
          <a:bodyPr anchor="t" rtlCol="false" tIns="0" lIns="0" bIns="0" rIns="0">
            <a:spAutoFit/>
          </a:bodyPr>
          <a:lstStyle/>
          <a:p>
            <a:pPr algn="ctr">
              <a:lnSpc>
                <a:spcPts val="4463"/>
              </a:lnSpc>
            </a:pPr>
            <a:r>
              <a:rPr lang="en-US" sz="3381" spc="94">
                <a:solidFill>
                  <a:srgbClr val="FFFFFF"/>
                </a:solidFill>
                <a:latin typeface="Raleway"/>
                <a:ea typeface="Raleway"/>
                <a:cs typeface="Raleway"/>
                <a:sym typeface="Raleway"/>
              </a:rPr>
              <a:t>The train series is a ts object with 1 variable and 239 observations</a:t>
            </a:r>
          </a:p>
          <a:p>
            <a:pPr algn="ctr">
              <a:lnSpc>
                <a:spcPts val="4463"/>
              </a:lnSpc>
            </a:pPr>
            <a:r>
              <a:rPr lang="en-US" sz="3381" spc="94">
                <a:solidFill>
                  <a:srgbClr val="FFFFFF"/>
                </a:solidFill>
                <a:latin typeface="Raleway"/>
                <a:ea typeface="Raleway"/>
                <a:cs typeface="Raleway"/>
                <a:sym typeface="Raleway"/>
              </a:rPr>
              <a:t>Frequency: 12 </a:t>
            </a:r>
          </a:p>
          <a:p>
            <a:pPr algn="ctr">
              <a:lnSpc>
                <a:spcPts val="4463"/>
              </a:lnSpc>
            </a:pPr>
            <a:r>
              <a:rPr lang="en-US" sz="3381" spc="94">
                <a:solidFill>
                  <a:srgbClr val="FFFFFF"/>
                </a:solidFill>
                <a:latin typeface="Raleway"/>
                <a:ea typeface="Raleway"/>
                <a:cs typeface="Raleway"/>
                <a:sym typeface="Raleway"/>
              </a:rPr>
              <a:t>Start time: 1  1 </a:t>
            </a:r>
          </a:p>
          <a:p>
            <a:pPr algn="ctr">
              <a:lnSpc>
                <a:spcPts val="4463"/>
              </a:lnSpc>
            </a:pPr>
            <a:r>
              <a:rPr lang="en-US" sz="3381" spc="94">
                <a:solidFill>
                  <a:srgbClr val="FFFFFF"/>
                </a:solidFill>
                <a:latin typeface="Raleway"/>
                <a:ea typeface="Raleway"/>
                <a:cs typeface="Raleway"/>
                <a:sym typeface="Raleway"/>
              </a:rPr>
              <a:t>End time: 20 11</a:t>
            </a:r>
          </a:p>
        </p:txBody>
      </p:sp>
      <p:sp>
        <p:nvSpPr>
          <p:cNvPr name="TextBox 9" id="9"/>
          <p:cNvSpPr txBox="true"/>
          <p:nvPr/>
        </p:nvSpPr>
        <p:spPr>
          <a:xfrm rot="0">
            <a:off x="10887421" y="6403816"/>
            <a:ext cx="5296318" cy="3377470"/>
          </a:xfrm>
          <a:prstGeom prst="rect">
            <a:avLst/>
          </a:prstGeom>
        </p:spPr>
        <p:txBody>
          <a:bodyPr anchor="t" rtlCol="false" tIns="0" lIns="0" bIns="0" rIns="0">
            <a:spAutoFit/>
          </a:bodyPr>
          <a:lstStyle/>
          <a:p>
            <a:pPr algn="ctr">
              <a:lnSpc>
                <a:spcPts val="4463"/>
              </a:lnSpc>
            </a:pPr>
            <a:r>
              <a:rPr lang="en-US" sz="3381" spc="94">
                <a:solidFill>
                  <a:srgbClr val="FFFFFF"/>
                </a:solidFill>
                <a:latin typeface="Raleway"/>
                <a:ea typeface="Raleway"/>
                <a:cs typeface="Raleway"/>
                <a:sym typeface="Raleway"/>
              </a:rPr>
              <a:t>The test series is a ts object with 1 variable and 12 observations</a:t>
            </a:r>
          </a:p>
          <a:p>
            <a:pPr algn="ctr">
              <a:lnSpc>
                <a:spcPts val="4463"/>
              </a:lnSpc>
            </a:pPr>
            <a:r>
              <a:rPr lang="en-US" sz="3381" spc="94">
                <a:solidFill>
                  <a:srgbClr val="FFFFFF"/>
                </a:solidFill>
                <a:latin typeface="Raleway"/>
                <a:ea typeface="Raleway"/>
                <a:cs typeface="Raleway"/>
                <a:sym typeface="Raleway"/>
              </a:rPr>
              <a:t>Frequency: 12 </a:t>
            </a:r>
          </a:p>
          <a:p>
            <a:pPr algn="ctr">
              <a:lnSpc>
                <a:spcPts val="4463"/>
              </a:lnSpc>
            </a:pPr>
            <a:r>
              <a:rPr lang="en-US" sz="3381" spc="94">
                <a:solidFill>
                  <a:srgbClr val="FFFFFF"/>
                </a:solidFill>
                <a:latin typeface="Raleway"/>
                <a:ea typeface="Raleway"/>
                <a:cs typeface="Raleway"/>
                <a:sym typeface="Raleway"/>
              </a:rPr>
              <a:t>Start time: 20 12 </a:t>
            </a:r>
          </a:p>
          <a:p>
            <a:pPr algn="ctr">
              <a:lnSpc>
                <a:spcPts val="4463"/>
              </a:lnSpc>
            </a:pPr>
            <a:r>
              <a:rPr lang="en-US" sz="3381" spc="94">
                <a:solidFill>
                  <a:srgbClr val="FFFFFF"/>
                </a:solidFill>
                <a:latin typeface="Raleway"/>
                <a:ea typeface="Raleway"/>
                <a:cs typeface="Raleway"/>
                <a:sym typeface="Raleway"/>
              </a:rPr>
              <a:t>End time: 21 11</a:t>
            </a:r>
          </a:p>
        </p:txBody>
      </p:sp>
      <p:sp>
        <p:nvSpPr>
          <p:cNvPr name="AutoShape 10" id="10"/>
          <p:cNvSpPr/>
          <p:nvPr/>
        </p:nvSpPr>
        <p:spPr>
          <a:xfrm>
            <a:off x="8647270" y="6460966"/>
            <a:ext cx="0" cy="3550935"/>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04</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2503560" y="1418139"/>
            <a:ext cx="13280881" cy="7883870"/>
          </a:xfrm>
          <a:custGeom>
            <a:avLst/>
            <a:gdLst/>
            <a:ahLst/>
            <a:cxnLst/>
            <a:rect r="r" b="b" t="t" l="l"/>
            <a:pathLst>
              <a:path h="7883870" w="13280881">
                <a:moveTo>
                  <a:pt x="0" y="0"/>
                </a:moveTo>
                <a:lnTo>
                  <a:pt x="13280880" y="0"/>
                </a:lnTo>
                <a:lnTo>
                  <a:pt x="13280880" y="7883870"/>
                </a:lnTo>
                <a:lnTo>
                  <a:pt x="0" y="7883870"/>
                </a:lnTo>
                <a:lnTo>
                  <a:pt x="0" y="0"/>
                </a:lnTo>
                <a:close/>
              </a:path>
            </a:pathLst>
          </a:custGeom>
          <a:blipFill>
            <a:blip r:embed="rId3"/>
            <a:stretch>
              <a:fillRect l="0" t="0" r="0" b="0"/>
            </a:stretch>
          </a:blipFill>
        </p:spPr>
      </p:sp>
      <p:sp>
        <p:nvSpPr>
          <p:cNvPr name="TextBox 5" id="5"/>
          <p:cNvSpPr txBox="true"/>
          <p:nvPr/>
        </p:nvSpPr>
        <p:spPr>
          <a:xfrm rot="0">
            <a:off x="1446298" y="579696"/>
            <a:ext cx="15395403" cy="838443"/>
          </a:xfrm>
          <a:prstGeom prst="rect">
            <a:avLst/>
          </a:prstGeom>
        </p:spPr>
        <p:txBody>
          <a:bodyPr anchor="t" rtlCol="false" tIns="0" lIns="0" bIns="0" rIns="0">
            <a:spAutoFit/>
          </a:bodyPr>
          <a:lstStyle/>
          <a:p>
            <a:pPr algn="ctr">
              <a:lnSpc>
                <a:spcPts val="6277"/>
              </a:lnSpc>
            </a:pPr>
            <a:r>
              <a:rPr lang="en-US" sz="6608" b="true">
                <a:solidFill>
                  <a:srgbClr val="FFFFFF"/>
                </a:solidFill>
                <a:latin typeface="DM Sans Bold"/>
                <a:ea typeface="DM Sans Bold"/>
                <a:cs typeface="DM Sans Bold"/>
                <a:sym typeface="DM Sans Bold"/>
              </a:rPr>
              <a:t>Visualisation </a:t>
            </a:r>
          </a:p>
        </p:txBody>
      </p:sp>
      <p:sp>
        <p:nvSpPr>
          <p:cNvPr name="TextBox 6" id="6"/>
          <p:cNvSpPr txBox="true"/>
          <p:nvPr/>
        </p:nvSpPr>
        <p:spPr>
          <a:xfrm rot="0">
            <a:off x="1446298" y="9435281"/>
            <a:ext cx="15395403" cy="463862"/>
          </a:xfrm>
          <a:prstGeom prst="rect">
            <a:avLst/>
          </a:prstGeom>
        </p:spPr>
        <p:txBody>
          <a:bodyPr anchor="t" rtlCol="false" tIns="0" lIns="0" bIns="0" rIns="0">
            <a:spAutoFit/>
          </a:bodyPr>
          <a:lstStyle/>
          <a:p>
            <a:pPr algn="ctr">
              <a:lnSpc>
                <a:spcPts val="3333"/>
              </a:lnSpc>
            </a:pPr>
            <a:r>
              <a:rPr lang="en-US" sz="3508">
                <a:solidFill>
                  <a:srgbClr val="FFFFFF"/>
                </a:solidFill>
                <a:latin typeface="Raleway"/>
                <a:ea typeface="Raleway"/>
                <a:cs typeface="Raleway"/>
                <a:sym typeface="Raleway"/>
              </a:rPr>
              <a:t>Représentation graphique de la série</a:t>
            </a:r>
          </a:p>
        </p:txBody>
      </p:sp>
      <p:sp>
        <p:nvSpPr>
          <p:cNvPr name="TextBox 7" id="7"/>
          <p:cNvSpPr txBox="true"/>
          <p:nvPr/>
        </p:nvSpPr>
        <p:spPr>
          <a:xfrm rot="0">
            <a:off x="248485" y="253430"/>
            <a:ext cx="1074675"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05</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DAGWTd02_kU</dc:identifier>
  <dcterms:modified xsi:type="dcterms:W3CDTF">2011-08-01T06:04:30Z</dcterms:modified>
  <cp:revision>1</cp:revision>
  <dc:title>Blue Purple Gradient Tech Futuristic Artificial Intelligence Presentation</dc:title>
</cp:coreProperties>
</file>